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92" r:id="rId2"/>
    <p:sldId id="257" r:id="rId3"/>
    <p:sldId id="366" r:id="rId4"/>
    <p:sldId id="272" r:id="rId5"/>
    <p:sldId id="283" r:id="rId6"/>
    <p:sldId id="298" r:id="rId7"/>
    <p:sldId id="367" r:id="rId8"/>
    <p:sldId id="368" r:id="rId9"/>
    <p:sldId id="372" r:id="rId10"/>
    <p:sldId id="369" r:id="rId11"/>
    <p:sldId id="370" r:id="rId12"/>
    <p:sldId id="373" r:id="rId13"/>
    <p:sldId id="362" r:id="rId14"/>
    <p:sldId id="371" r:id="rId15"/>
    <p:sldId id="391" r:id="rId16"/>
    <p:sldId id="398" r:id="rId17"/>
    <p:sldId id="374" r:id="rId18"/>
    <p:sldId id="377" r:id="rId19"/>
    <p:sldId id="378" r:id="rId20"/>
    <p:sldId id="379" r:id="rId21"/>
    <p:sldId id="397" r:id="rId22"/>
    <p:sldId id="399" r:id="rId23"/>
    <p:sldId id="381" r:id="rId24"/>
    <p:sldId id="382" r:id="rId25"/>
    <p:sldId id="383" r:id="rId26"/>
    <p:sldId id="384" r:id="rId27"/>
    <p:sldId id="400" r:id="rId28"/>
    <p:sldId id="402" r:id="rId29"/>
    <p:sldId id="401" r:id="rId30"/>
    <p:sldId id="386" r:id="rId31"/>
    <p:sldId id="407" r:id="rId32"/>
    <p:sldId id="387" r:id="rId33"/>
    <p:sldId id="388" r:id="rId34"/>
    <p:sldId id="389" r:id="rId35"/>
    <p:sldId id="390" r:id="rId36"/>
    <p:sldId id="393" r:id="rId37"/>
    <p:sldId id="394" r:id="rId38"/>
    <p:sldId id="395" r:id="rId39"/>
    <p:sldId id="403" r:id="rId40"/>
    <p:sldId id="404" r:id="rId41"/>
    <p:sldId id="405" r:id="rId42"/>
    <p:sldId id="406" r:id="rId43"/>
    <p:sldId id="408" r:id="rId44"/>
    <p:sldId id="409" r:id="rId45"/>
    <p:sldId id="41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B818B8"/>
    <a:srgbClr val="E46C0A"/>
    <a:srgbClr val="FF0000"/>
    <a:srgbClr val="FFCC00"/>
    <a:srgbClr val="18B8B8"/>
    <a:srgbClr val="B9CDE5"/>
    <a:srgbClr val="404040"/>
    <a:srgbClr val="FDEADA"/>
    <a:srgbClr val="FCD5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060" autoAdjust="0"/>
  </p:normalViewPr>
  <p:slideViewPr>
    <p:cSldViewPr>
      <p:cViewPr varScale="1">
        <p:scale>
          <a:sx n="65" d="100"/>
          <a:sy n="65" d="100"/>
        </p:scale>
        <p:origin x="608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wmf"/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1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wmf"/></Relationships>
</file>

<file path=ppt/drawings/_rels/vmlDrawing16.v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image" Target="../media/image78.wmf"/><Relationship Id="rId7" Type="http://schemas.openxmlformats.org/officeDocument/2006/relationships/image" Target="../media/image82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10" Type="http://schemas.openxmlformats.org/officeDocument/2006/relationships/image" Target="../media/image85.wmf"/><Relationship Id="rId4" Type="http://schemas.openxmlformats.org/officeDocument/2006/relationships/image" Target="../media/image79.wmf"/><Relationship Id="rId9" Type="http://schemas.openxmlformats.org/officeDocument/2006/relationships/image" Target="../media/image84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6.wmf"/><Relationship Id="rId7" Type="http://schemas.openxmlformats.org/officeDocument/2006/relationships/image" Target="../media/image90.wmf"/><Relationship Id="rId2" Type="http://schemas.openxmlformats.org/officeDocument/2006/relationships/image" Target="../media/image82.wmf"/><Relationship Id="rId1" Type="http://schemas.openxmlformats.org/officeDocument/2006/relationships/image" Target="../media/image79.wmf"/><Relationship Id="rId6" Type="http://schemas.openxmlformats.org/officeDocument/2006/relationships/image" Target="../media/image89.wmf"/><Relationship Id="rId5" Type="http://schemas.openxmlformats.org/officeDocument/2006/relationships/image" Target="../media/image88.wmf"/><Relationship Id="rId4" Type="http://schemas.openxmlformats.org/officeDocument/2006/relationships/image" Target="../media/image8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7" Type="http://schemas.openxmlformats.org/officeDocument/2006/relationships/image" Target="../media/image94.wmf"/><Relationship Id="rId2" Type="http://schemas.openxmlformats.org/officeDocument/2006/relationships/image" Target="../media/image87.wmf"/><Relationship Id="rId1" Type="http://schemas.openxmlformats.org/officeDocument/2006/relationships/image" Target="../media/image88.wmf"/><Relationship Id="rId6" Type="http://schemas.openxmlformats.org/officeDocument/2006/relationships/image" Target="../media/image93.wmf"/><Relationship Id="rId5" Type="http://schemas.openxmlformats.org/officeDocument/2006/relationships/image" Target="../media/image92.wmf"/><Relationship Id="rId4" Type="http://schemas.openxmlformats.org/officeDocument/2006/relationships/image" Target="../media/image91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87.wmf"/><Relationship Id="rId1" Type="http://schemas.openxmlformats.org/officeDocument/2006/relationships/image" Target="../media/image88.wmf"/><Relationship Id="rId6" Type="http://schemas.openxmlformats.org/officeDocument/2006/relationships/image" Target="../media/image98.wmf"/><Relationship Id="rId5" Type="http://schemas.openxmlformats.org/officeDocument/2006/relationships/image" Target="../media/image97.wmf"/><Relationship Id="rId4" Type="http://schemas.openxmlformats.org/officeDocument/2006/relationships/image" Target="../media/image9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42.wmf"/><Relationship Id="rId1" Type="http://schemas.openxmlformats.org/officeDocument/2006/relationships/image" Target="../media/image44.wmf"/><Relationship Id="rId5" Type="http://schemas.openxmlformats.org/officeDocument/2006/relationships/image" Target="../media/image47.wmf"/><Relationship Id="rId4" Type="http://schemas.openxmlformats.org/officeDocument/2006/relationships/image" Target="../media/image4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7215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5313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35101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3295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6865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769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7899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9111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56544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03057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1120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DE10F-5F65-4E1D-A95B-49067DA6CDF8}" type="datetimeFigureOut">
              <a:rPr lang="en-SG" smtClean="0"/>
              <a:t>8/8/2018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17D66-E939-48F6-9808-CBEE69DD7C97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052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5.png"/><Relationship Id="rId7" Type="http://schemas.openxmlformats.org/officeDocument/2006/relationships/image" Target="../media/image7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4.png"/><Relationship Id="rId4" Type="http://schemas.openxmlformats.org/officeDocument/2006/relationships/image" Target="../media/image26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oleObject" Target="../embeddings/oleObject4.bin"/><Relationship Id="rId7" Type="http://schemas.openxmlformats.org/officeDocument/2006/relationships/image" Target="../media/image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28.png"/><Relationship Id="rId4" Type="http://schemas.openxmlformats.org/officeDocument/2006/relationships/image" Target="../media/image8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33.png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7.bin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png"/><Relationship Id="rId11" Type="http://schemas.openxmlformats.org/officeDocument/2006/relationships/image" Target="../media/image11.wmf"/><Relationship Id="rId5" Type="http://schemas.openxmlformats.org/officeDocument/2006/relationships/image" Target="../media/image292.png"/><Relationship Id="rId10" Type="http://schemas.openxmlformats.org/officeDocument/2006/relationships/oleObject" Target="../embeddings/oleObject8.bin"/><Relationship Id="rId4" Type="http://schemas.openxmlformats.org/officeDocument/2006/relationships/image" Target="../media/image8.wmf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0.png"/><Relationship Id="rId5" Type="http://schemas.openxmlformats.org/officeDocument/2006/relationships/image" Target="../media/image291.png"/><Relationship Id="rId4" Type="http://schemas.openxmlformats.org/officeDocument/2006/relationships/image" Target="../media/image27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13" Type="http://schemas.openxmlformats.org/officeDocument/2006/relationships/image" Target="../media/image37.png"/><Relationship Id="rId18" Type="http://schemas.openxmlformats.org/officeDocument/2006/relationships/image" Target="../media/image290.png"/><Relationship Id="rId3" Type="http://schemas.openxmlformats.org/officeDocument/2006/relationships/image" Target="../media/image251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8.wmf"/><Relationship Id="rId17" Type="http://schemas.openxmlformats.org/officeDocument/2006/relationships/image" Target="../media/image17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0.png"/><Relationship Id="rId1" Type="http://schemas.openxmlformats.org/officeDocument/2006/relationships/vmlDrawing" Target="../drawings/vmlDrawing6.vml"/><Relationship Id="rId6" Type="http://schemas.openxmlformats.org/officeDocument/2006/relationships/image" Target="../media/image311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36.wmf"/><Relationship Id="rId15" Type="http://schemas.openxmlformats.org/officeDocument/2006/relationships/image" Target="../media/image39.jpeg"/><Relationship Id="rId10" Type="http://schemas.openxmlformats.org/officeDocument/2006/relationships/image" Target="../media/image40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9.pn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62.png"/><Relationship Id="rId7" Type="http://schemas.openxmlformats.org/officeDocument/2006/relationships/image" Target="../media/image44.png"/><Relationship Id="rId12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2.png"/><Relationship Id="rId11" Type="http://schemas.openxmlformats.org/officeDocument/2006/relationships/image" Target="../media/image440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00.png"/><Relationship Id="rId9" Type="http://schemas.openxmlformats.org/officeDocument/2006/relationships/image" Target="../media/image4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8.png"/><Relationship Id="rId7" Type="http://schemas.openxmlformats.org/officeDocument/2006/relationships/image" Target="../media/image4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11" Type="http://schemas.openxmlformats.org/officeDocument/2006/relationships/image" Target="../media/image51.png"/><Relationship Id="rId5" Type="http://schemas.openxmlformats.org/officeDocument/2006/relationships/image" Target="../media/image41.wmf"/><Relationship Id="rId10" Type="http://schemas.openxmlformats.org/officeDocument/2006/relationships/image" Target="../media/image43.wmf"/><Relationship Id="rId4" Type="http://schemas.openxmlformats.org/officeDocument/2006/relationships/oleObject" Target="../embeddings/oleObject13.bin"/><Relationship Id="rId9" Type="http://schemas.openxmlformats.org/officeDocument/2006/relationships/oleObject" Target="../embeddings/oleObject15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6.png"/><Relationship Id="rId18" Type="http://schemas.openxmlformats.org/officeDocument/2006/relationships/image" Target="../media/image340.png"/><Relationship Id="rId3" Type="http://schemas.openxmlformats.org/officeDocument/2006/relationships/image" Target="../media/image48.png"/><Relationship Id="rId7" Type="http://schemas.openxmlformats.org/officeDocument/2006/relationships/image" Target="../media/image42.wmf"/><Relationship Id="rId12" Type="http://schemas.openxmlformats.org/officeDocument/2006/relationships/image" Target="../media/image46.wmf"/><Relationship Id="rId17" Type="http://schemas.openxmlformats.org/officeDocument/2006/relationships/image" Target="../media/image35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.png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4.bin"/><Relationship Id="rId11" Type="http://schemas.openxmlformats.org/officeDocument/2006/relationships/oleObject" Target="../embeddings/oleObject18.bin"/><Relationship Id="rId5" Type="http://schemas.openxmlformats.org/officeDocument/2006/relationships/image" Target="../media/image44.wmf"/><Relationship Id="rId15" Type="http://schemas.openxmlformats.org/officeDocument/2006/relationships/image" Target="../media/image47.wmf"/><Relationship Id="rId10" Type="http://schemas.openxmlformats.org/officeDocument/2006/relationships/image" Target="../media/image45.wmf"/><Relationship Id="rId4" Type="http://schemas.openxmlformats.org/officeDocument/2006/relationships/oleObject" Target="../embeddings/oleObject16.bin"/><Relationship Id="rId9" Type="http://schemas.openxmlformats.org/officeDocument/2006/relationships/oleObject" Target="../embeddings/oleObject17.bin"/><Relationship Id="rId14" Type="http://schemas.openxmlformats.org/officeDocument/2006/relationships/oleObject" Target="../embeddings/oleObject19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13" Type="http://schemas.openxmlformats.org/officeDocument/2006/relationships/image" Target="../media/image66.png"/><Relationship Id="rId3" Type="http://schemas.openxmlformats.org/officeDocument/2006/relationships/oleObject" Target="../embeddings/oleObject20.bin"/><Relationship Id="rId7" Type="http://schemas.openxmlformats.org/officeDocument/2006/relationships/image" Target="../media/image49.wmf"/><Relationship Id="rId12" Type="http://schemas.openxmlformats.org/officeDocument/2006/relationships/image" Target="../media/image6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64.png"/><Relationship Id="rId5" Type="http://schemas.openxmlformats.org/officeDocument/2006/relationships/image" Target="../media/image420.png"/><Relationship Id="rId10" Type="http://schemas.openxmlformats.org/officeDocument/2006/relationships/image" Target="../media/image430.png"/><Relationship Id="rId4" Type="http://schemas.openxmlformats.org/officeDocument/2006/relationships/image" Target="../media/image48.wmf"/><Relationship Id="rId9" Type="http://schemas.openxmlformats.org/officeDocument/2006/relationships/image" Target="../media/image50.wmf"/><Relationship Id="rId14" Type="http://schemas.openxmlformats.org/officeDocument/2006/relationships/image" Target="../media/image50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13" Type="http://schemas.openxmlformats.org/officeDocument/2006/relationships/image" Target="../media/image70.png"/><Relationship Id="rId3" Type="http://schemas.openxmlformats.org/officeDocument/2006/relationships/oleObject" Target="../embeddings/oleObject23.bin"/><Relationship Id="rId7" Type="http://schemas.openxmlformats.org/officeDocument/2006/relationships/image" Target="../media/image52.wmf"/><Relationship Id="rId12" Type="http://schemas.openxmlformats.org/officeDocument/2006/relationships/image" Target="../media/image590.png"/><Relationship Id="rId17" Type="http://schemas.openxmlformats.org/officeDocument/2006/relationships/image" Target="../media/image5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5.bin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54.png"/><Relationship Id="rId15" Type="http://schemas.openxmlformats.org/officeDocument/2006/relationships/image" Target="../media/image72.png"/><Relationship Id="rId10" Type="http://schemas.openxmlformats.org/officeDocument/2006/relationships/image" Target="../media/image570.png"/><Relationship Id="rId4" Type="http://schemas.openxmlformats.org/officeDocument/2006/relationships/image" Target="../media/image51.wmf"/><Relationship Id="rId1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77.png"/><Relationship Id="rId3" Type="http://schemas.openxmlformats.org/officeDocument/2006/relationships/oleObject" Target="../embeddings/oleObject26.bin"/><Relationship Id="rId7" Type="http://schemas.openxmlformats.org/officeDocument/2006/relationships/image" Target="../media/image53.png"/><Relationship Id="rId12" Type="http://schemas.openxmlformats.org/officeDocument/2006/relationships/image" Target="../media/image5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11" Type="http://schemas.openxmlformats.org/officeDocument/2006/relationships/oleObject" Target="../embeddings/oleObject28.bin"/><Relationship Id="rId10" Type="http://schemas.openxmlformats.org/officeDocument/2006/relationships/image" Target="../media/image55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7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oleObject" Target="../embeddings/oleObject31.bin"/><Relationship Id="rId3" Type="http://schemas.openxmlformats.org/officeDocument/2006/relationships/oleObject" Target="../embeddings/oleObject29.bin"/><Relationship Id="rId12" Type="http://schemas.openxmlformats.org/officeDocument/2006/relationships/image" Target="../media/image6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11" Type="http://schemas.openxmlformats.org/officeDocument/2006/relationships/image" Target="../media/image58.wmf"/><Relationship Id="rId5" Type="http://schemas.openxmlformats.org/officeDocument/2006/relationships/image" Target="../media/image82.png"/><Relationship Id="rId15" Type="http://schemas.openxmlformats.org/officeDocument/2006/relationships/image" Target="../media/image84.png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57.wmf"/><Relationship Id="rId9" Type="http://schemas.openxmlformats.org/officeDocument/2006/relationships/image" Target="../media/image83.png"/><Relationship Id="rId14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7.png"/><Relationship Id="rId3" Type="http://schemas.openxmlformats.org/officeDocument/2006/relationships/oleObject" Target="../embeddings/oleObject32.bin"/><Relationship Id="rId12" Type="http://schemas.openxmlformats.org/officeDocument/2006/relationships/image" Target="../media/image84.png"/><Relationship Id="rId17" Type="http://schemas.openxmlformats.org/officeDocument/2006/relationships/image" Target="../media/image6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34.bin"/><Relationship Id="rId1" Type="http://schemas.openxmlformats.org/officeDocument/2006/relationships/vmlDrawing" Target="../drawings/vmlDrawing14.vml"/><Relationship Id="rId11" Type="http://schemas.openxmlformats.org/officeDocument/2006/relationships/image" Target="../media/image58.wmf"/><Relationship Id="rId5" Type="http://schemas.openxmlformats.org/officeDocument/2006/relationships/image" Target="../media/image82.png"/><Relationship Id="rId15" Type="http://schemas.openxmlformats.org/officeDocument/2006/relationships/image" Target="../media/image60.wmf"/><Relationship Id="rId10" Type="http://schemas.openxmlformats.org/officeDocument/2006/relationships/oleObject" Target="../embeddings/oleObject30.bin"/><Relationship Id="rId4" Type="http://schemas.openxmlformats.org/officeDocument/2006/relationships/image" Target="../media/image57.wmf"/><Relationship Id="rId9" Type="http://schemas.openxmlformats.org/officeDocument/2006/relationships/image" Target="../media/image83.png"/><Relationship Id="rId14" Type="http://schemas.openxmlformats.org/officeDocument/2006/relationships/oleObject" Target="../embeddings/oleObject33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9.png"/><Relationship Id="rId7" Type="http://schemas.openxmlformats.org/officeDocument/2006/relationships/image" Target="../media/image9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74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oleObject" Target="../embeddings/oleObject40.bin"/><Relationship Id="rId18" Type="http://schemas.openxmlformats.org/officeDocument/2006/relationships/oleObject" Target="../embeddings/oleObject42.bin"/><Relationship Id="rId3" Type="http://schemas.openxmlformats.org/officeDocument/2006/relationships/oleObject" Target="../embeddings/oleObject36.bin"/><Relationship Id="rId21" Type="http://schemas.openxmlformats.org/officeDocument/2006/relationships/image" Target="../media/image83.wmf"/><Relationship Id="rId7" Type="http://schemas.openxmlformats.org/officeDocument/2006/relationships/image" Target="../media/image77.wmf"/><Relationship Id="rId12" Type="http://schemas.openxmlformats.org/officeDocument/2006/relationships/image" Target="../media/image79.wmf"/><Relationship Id="rId17" Type="http://schemas.openxmlformats.org/officeDocument/2006/relationships/image" Target="../media/image108.png"/><Relationship Id="rId25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1.wmf"/><Relationship Id="rId20" Type="http://schemas.openxmlformats.org/officeDocument/2006/relationships/oleObject" Target="../embeddings/oleObject43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37.bin"/><Relationship Id="rId11" Type="http://schemas.openxmlformats.org/officeDocument/2006/relationships/oleObject" Target="../embeddings/oleObject39.bin"/><Relationship Id="rId24" Type="http://schemas.openxmlformats.org/officeDocument/2006/relationships/oleObject" Target="../embeddings/oleObject45.bin"/><Relationship Id="rId5" Type="http://schemas.openxmlformats.org/officeDocument/2006/relationships/image" Target="../media/image106.png"/><Relationship Id="rId15" Type="http://schemas.openxmlformats.org/officeDocument/2006/relationships/oleObject" Target="../embeddings/oleObject41.bin"/><Relationship Id="rId23" Type="http://schemas.openxmlformats.org/officeDocument/2006/relationships/image" Target="../media/image84.wmf"/><Relationship Id="rId10" Type="http://schemas.openxmlformats.org/officeDocument/2006/relationships/image" Target="../media/image107.png"/><Relationship Id="rId19" Type="http://schemas.openxmlformats.org/officeDocument/2006/relationships/image" Target="../media/image82.wmf"/><Relationship Id="rId4" Type="http://schemas.openxmlformats.org/officeDocument/2006/relationships/image" Target="../media/image76.wmf"/><Relationship Id="rId9" Type="http://schemas.openxmlformats.org/officeDocument/2006/relationships/image" Target="../media/image78.wmf"/><Relationship Id="rId14" Type="http://schemas.openxmlformats.org/officeDocument/2006/relationships/image" Target="../media/image80.wmf"/><Relationship Id="rId22" Type="http://schemas.openxmlformats.org/officeDocument/2006/relationships/oleObject" Target="../embeddings/oleObject44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13" Type="http://schemas.openxmlformats.org/officeDocument/2006/relationships/oleObject" Target="../embeddings/oleObject50.bin"/><Relationship Id="rId18" Type="http://schemas.openxmlformats.org/officeDocument/2006/relationships/image" Target="../media/image940.png"/><Relationship Id="rId3" Type="http://schemas.openxmlformats.org/officeDocument/2006/relationships/image" Target="../media/image920.png"/><Relationship Id="rId7" Type="http://schemas.openxmlformats.org/officeDocument/2006/relationships/image" Target="../media/image82.wmf"/><Relationship Id="rId12" Type="http://schemas.openxmlformats.org/officeDocument/2006/relationships/image" Target="../media/image114.png"/><Relationship Id="rId17" Type="http://schemas.openxmlformats.org/officeDocument/2006/relationships/image" Target="../media/image89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52.bin"/><Relationship Id="rId20" Type="http://schemas.openxmlformats.org/officeDocument/2006/relationships/image" Target="../media/image90.wmf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87.wmf"/><Relationship Id="rId5" Type="http://schemas.openxmlformats.org/officeDocument/2006/relationships/image" Target="../media/image79.wmf"/><Relationship Id="rId15" Type="http://schemas.openxmlformats.org/officeDocument/2006/relationships/oleObject" Target="../embeddings/oleObject51.bin"/><Relationship Id="rId10" Type="http://schemas.openxmlformats.org/officeDocument/2006/relationships/oleObject" Target="../embeddings/oleObject49.bin"/><Relationship Id="rId19" Type="http://schemas.openxmlformats.org/officeDocument/2006/relationships/oleObject" Target="../embeddings/oleObject53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86.wmf"/><Relationship Id="rId14" Type="http://schemas.openxmlformats.org/officeDocument/2006/relationships/image" Target="../media/image88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92.wmf"/><Relationship Id="rId18" Type="http://schemas.openxmlformats.org/officeDocument/2006/relationships/image" Target="../media/image94.wmf"/><Relationship Id="rId3" Type="http://schemas.openxmlformats.org/officeDocument/2006/relationships/image" Target="../media/image99.png"/><Relationship Id="rId7" Type="http://schemas.openxmlformats.org/officeDocument/2006/relationships/image" Target="../media/image87.wmf"/><Relationship Id="rId12" Type="http://schemas.openxmlformats.org/officeDocument/2006/relationships/oleObject" Target="../embeddings/oleObject58.bin"/><Relationship Id="rId17" Type="http://schemas.openxmlformats.org/officeDocument/2006/relationships/oleObject" Target="../embeddings/oleObject60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3.wmf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91.wmf"/><Relationship Id="rId5" Type="http://schemas.openxmlformats.org/officeDocument/2006/relationships/image" Target="../media/image88.wmf"/><Relationship Id="rId15" Type="http://schemas.openxmlformats.org/officeDocument/2006/relationships/oleObject" Target="../embeddings/oleObject59.bin"/><Relationship Id="rId10" Type="http://schemas.openxmlformats.org/officeDocument/2006/relationships/oleObject" Target="../embeddings/oleObject57.bin"/><Relationship Id="rId19" Type="http://schemas.openxmlformats.org/officeDocument/2006/relationships/image" Target="../media/image101.pn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89.wmf"/><Relationship Id="rId1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3.bin"/><Relationship Id="rId13" Type="http://schemas.openxmlformats.org/officeDocument/2006/relationships/oleObject" Target="../embeddings/oleObject65.bin"/><Relationship Id="rId18" Type="http://schemas.openxmlformats.org/officeDocument/2006/relationships/image" Target="../media/image830.png"/><Relationship Id="rId3" Type="http://schemas.openxmlformats.org/officeDocument/2006/relationships/image" Target="../media/image80.png"/><Relationship Id="rId21" Type="http://schemas.openxmlformats.org/officeDocument/2006/relationships/image" Target="../media/image890.png"/><Relationship Id="rId7" Type="http://schemas.openxmlformats.org/officeDocument/2006/relationships/image" Target="../media/image87.wmf"/><Relationship Id="rId12" Type="http://schemas.openxmlformats.org/officeDocument/2006/relationships/image" Target="../media/image81.png"/><Relationship Id="rId17" Type="http://schemas.openxmlformats.org/officeDocument/2006/relationships/image" Target="../media/image820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98.wmf"/><Relationship Id="rId20" Type="http://schemas.openxmlformats.org/officeDocument/2006/relationships/image" Target="../media/image880.png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62.bin"/><Relationship Id="rId11" Type="http://schemas.openxmlformats.org/officeDocument/2006/relationships/image" Target="../media/image96.wmf"/><Relationship Id="rId5" Type="http://schemas.openxmlformats.org/officeDocument/2006/relationships/image" Target="../media/image88.wmf"/><Relationship Id="rId15" Type="http://schemas.openxmlformats.org/officeDocument/2006/relationships/oleObject" Target="../embeddings/oleObject66.bin"/><Relationship Id="rId10" Type="http://schemas.openxmlformats.org/officeDocument/2006/relationships/oleObject" Target="../embeddings/oleObject64.bin"/><Relationship Id="rId19" Type="http://schemas.openxmlformats.org/officeDocument/2006/relationships/image" Target="../media/image870.png"/><Relationship Id="rId4" Type="http://schemas.openxmlformats.org/officeDocument/2006/relationships/oleObject" Target="../embeddings/oleObject61.bin"/><Relationship Id="rId9" Type="http://schemas.openxmlformats.org/officeDocument/2006/relationships/image" Target="../media/image95.wmf"/><Relationship Id="rId14" Type="http://schemas.openxmlformats.org/officeDocument/2006/relationships/image" Target="../media/image97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5.png"/><Relationship Id="rId12" Type="http://schemas.openxmlformats.org/officeDocument/2006/relationships/image" Target="../media/image11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5" Type="http://schemas.openxmlformats.org/officeDocument/2006/relationships/image" Target="../media/image115.png"/><Relationship Id="rId10" Type="http://schemas.openxmlformats.org/officeDocument/2006/relationships/oleObject" Target="../embeddings/oleObject68.bin"/><Relationship Id="rId4" Type="http://schemas.openxmlformats.org/officeDocument/2006/relationships/image" Target="../media/image1020.png"/><Relationship Id="rId9" Type="http://schemas.openxmlformats.org/officeDocument/2006/relationships/image" Target="../media/image99.wmf"/><Relationship Id="rId14" Type="http://schemas.openxmlformats.org/officeDocument/2006/relationships/image" Target="../media/image1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211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280.png"/><Relationship Id="rId3" Type="http://schemas.openxmlformats.org/officeDocument/2006/relationships/oleObject" Target="../embeddings/oleObject69.bin"/><Relationship Id="rId7" Type="http://schemas.openxmlformats.org/officeDocument/2006/relationships/image" Target="../media/image127.png"/><Relationship Id="rId12" Type="http://schemas.openxmlformats.org/officeDocument/2006/relationships/image" Target="../media/image1270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26.png"/><Relationship Id="rId11" Type="http://schemas.openxmlformats.org/officeDocument/2006/relationships/image" Target="../media/image125.wmf"/><Relationship Id="rId5" Type="http://schemas.openxmlformats.org/officeDocument/2006/relationships/image" Target="../media/image1220.png"/><Relationship Id="rId15" Type="http://schemas.openxmlformats.org/officeDocument/2006/relationships/image" Target="../media/image1300.png"/><Relationship Id="rId10" Type="http://schemas.openxmlformats.org/officeDocument/2006/relationships/oleObject" Target="../embeddings/oleObject70.bin"/><Relationship Id="rId4" Type="http://schemas.openxmlformats.org/officeDocument/2006/relationships/image" Target="../media/image124.wmf"/><Relationship Id="rId9" Type="http://schemas.openxmlformats.org/officeDocument/2006/relationships/image" Target="../media/image129.png"/><Relationship Id="rId14" Type="http://schemas.openxmlformats.org/officeDocument/2006/relationships/image" Target="../media/image13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oleObject" Target="../embeddings/oleObject71.bin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43.png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wmf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0.png"/><Relationship Id="rId2" Type="http://schemas.openxmlformats.org/officeDocument/2006/relationships/image" Target="../media/image14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30.png"/><Relationship Id="rId4" Type="http://schemas.openxmlformats.org/officeDocument/2006/relationships/image" Target="../media/image142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3" Type="http://schemas.openxmlformats.org/officeDocument/2006/relationships/image" Target="../media/image148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2.png"/><Relationship Id="rId2" Type="http://schemas.openxmlformats.org/officeDocument/2006/relationships/image" Target="../media/image147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4" Type="http://schemas.openxmlformats.org/officeDocument/2006/relationships/image" Target="../media/image39.jpe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7" Type="http://schemas.openxmlformats.org/officeDocument/2006/relationships/image" Target="../media/image16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1480.png"/><Relationship Id="rId5" Type="http://schemas.openxmlformats.org/officeDocument/2006/relationships/image" Target="../media/image1470.png"/><Relationship Id="rId4" Type="http://schemas.openxmlformats.org/officeDocument/2006/relationships/image" Target="../media/image98.w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76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12" Type="http://schemas.openxmlformats.org/officeDocument/2006/relationships/image" Target="../media/image17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11" Type="http://schemas.openxmlformats.org/officeDocument/2006/relationships/image" Target="../media/image174.png"/><Relationship Id="rId5" Type="http://schemas.openxmlformats.org/officeDocument/2006/relationships/image" Target="../media/image167.png"/><Relationship Id="rId10" Type="http://schemas.openxmlformats.org/officeDocument/2006/relationships/image" Target="../media/image173.png"/><Relationship Id="rId4" Type="http://schemas.openxmlformats.org/officeDocument/2006/relationships/image" Target="../media/image166.png"/><Relationship Id="rId9" Type="http://schemas.openxmlformats.org/officeDocument/2006/relationships/image" Target="../media/image1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D7D48A-8138-429C-A234-8D47F3B35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794" t="-223" r="318" b="-223"/>
          <a:stretch/>
        </p:blipFill>
        <p:spPr>
          <a:xfrm>
            <a:off x="15410" y="0"/>
            <a:ext cx="9128589" cy="6858000"/>
          </a:xfrm>
          <a:prstGeom prst="rect">
            <a:avLst/>
          </a:prstGeom>
          <a:effectLst>
            <a:outerShdw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D824EFC-331A-48E5-A7E7-3F8C1E281658}"/>
              </a:ext>
            </a:extLst>
          </p:cNvPr>
          <p:cNvSpPr/>
          <p:nvPr/>
        </p:nvSpPr>
        <p:spPr>
          <a:xfrm>
            <a:off x="570785" y="405825"/>
            <a:ext cx="8002448" cy="58477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Field Theory and Electroweak Standard 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9A34D2-422D-4924-963D-2C131596C00B}"/>
              </a:ext>
            </a:extLst>
          </p:cNvPr>
          <p:cNvSpPr/>
          <p:nvPr/>
        </p:nvSpPr>
        <p:spPr>
          <a:xfrm>
            <a:off x="3409414" y="1167825"/>
            <a:ext cx="2250423" cy="4616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(Three Lectures)</a:t>
            </a:r>
            <a:endParaRPr 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A28E06-FBD8-48CD-B56A-C51784617BD0}"/>
              </a:ext>
            </a:extLst>
          </p:cNvPr>
          <p:cNvSpPr/>
          <p:nvPr/>
        </p:nvSpPr>
        <p:spPr>
          <a:xfrm>
            <a:off x="3652717" y="3124200"/>
            <a:ext cx="1802994" cy="461665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Faisal Akram</a:t>
            </a:r>
            <a:endParaRPr lang="en-US" sz="2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BDA347-03E2-46BE-83EF-BF7E6C9960CB}"/>
              </a:ext>
            </a:extLst>
          </p:cNvPr>
          <p:cNvSpPr/>
          <p:nvPr/>
        </p:nvSpPr>
        <p:spPr>
          <a:xfrm>
            <a:off x="1798487" y="5638800"/>
            <a:ext cx="5816272" cy="83099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/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7</a:t>
            </a:r>
            <a:r>
              <a:rPr lang="en-US" sz="2400" b="1" cap="none" spc="0" baseline="300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</a:t>
            </a:r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School on LHC Physics</a:t>
            </a:r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, </a:t>
            </a:r>
            <a:r>
              <a:rPr lang="en-US" sz="2400" b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August 6-17, </a:t>
            </a:r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2018</a:t>
            </a:r>
          </a:p>
          <a:p>
            <a:pPr algn="ctr"/>
            <a:r>
              <a:rPr lang="en-US" sz="2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NCP, Islamabad</a:t>
            </a:r>
          </a:p>
        </p:txBody>
      </p:sp>
    </p:spTree>
    <p:extLst>
      <p:ext uri="{BB962C8B-B14F-4D97-AF65-F5344CB8AC3E}">
        <p14:creationId xmlns:p14="http://schemas.microsoft.com/office/powerpoint/2010/main" val="12166683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7FE3CE-3979-4710-B215-4A1E1E72D743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53B9AC-7DD7-411B-9963-590064FC75AE}"/>
              </a:ext>
            </a:extLst>
          </p:cNvPr>
          <p:cNvSpPr txBox="1"/>
          <p:nvPr/>
        </p:nvSpPr>
        <p:spPr>
          <a:xfrm>
            <a:off x="392059" y="838200"/>
            <a:ext cx="845024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 a field theory, fields act as fundamental </a:t>
            </a:r>
            <a:r>
              <a:rPr lang="en-US" sz="1600" dirty="0" err="1">
                <a:solidFill>
                  <a:schemeClr val="bg1"/>
                </a:solidFill>
              </a:rPr>
              <a:t>d.o.f</a:t>
            </a:r>
            <a:r>
              <a:rPr lang="en-US" sz="1600" dirty="0">
                <a:solidFill>
                  <a:schemeClr val="bg1"/>
                </a:solidFill>
              </a:rPr>
              <a:t> of the system rather than particles itself.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Particles appear as quanta of the corresponding field.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To every different kind of a particle we associate a field.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  </a:t>
            </a:r>
            <a:r>
              <a:rPr lang="en-US" sz="1400" dirty="0">
                <a:solidFill>
                  <a:schemeClr val="bg1"/>
                </a:solidFill>
              </a:rPr>
              <a:t>(e.g., electron field, proton field, photon field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3384E9-6202-499D-8DEE-FDDF88D1D0D1}"/>
              </a:ext>
            </a:extLst>
          </p:cNvPr>
          <p:cNvGrpSpPr/>
          <p:nvPr/>
        </p:nvGrpSpPr>
        <p:grpSpPr>
          <a:xfrm>
            <a:off x="762000" y="2133600"/>
            <a:ext cx="7611284" cy="1143000"/>
            <a:chOff x="758403" y="2590800"/>
            <a:chExt cx="7611284" cy="1143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loud 4">
                  <a:extLst>
                    <a:ext uri="{FF2B5EF4-FFF2-40B4-BE49-F238E27FC236}">
                      <a16:creationId xmlns:a16="http://schemas.microsoft.com/office/drawing/2014/main" id="{FE913B01-1D5E-414C-8A96-AB6F2A282E4F}"/>
                    </a:ext>
                  </a:extLst>
                </p:cNvPr>
                <p:cNvSpPr/>
                <p:nvPr/>
              </p:nvSpPr>
              <p:spPr>
                <a:xfrm>
                  <a:off x="758403" y="2590800"/>
                  <a:ext cx="1371600" cy="1143000"/>
                </a:xfrm>
                <a:prstGeom prst="cloud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  </m:t>
                        </m:r>
                        <m:r>
                          <a:rPr lang="el-GR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𝜙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oMath>
                    </m:oMathPara>
                  </a14:m>
                  <a:endParaRPr lang="en-SG" dirty="0"/>
                </a:p>
              </p:txBody>
            </p:sp>
          </mc:Choice>
          <mc:Fallback xmlns="">
            <p:sp>
              <p:nvSpPr>
                <p:cNvPr id="5" name="Cloud 4">
                  <a:extLst>
                    <a:ext uri="{FF2B5EF4-FFF2-40B4-BE49-F238E27FC236}">
                      <a16:creationId xmlns:a16="http://schemas.microsoft.com/office/drawing/2014/main" id="{FE913B01-1D5E-414C-8A96-AB6F2A282E4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403" y="2590800"/>
                  <a:ext cx="1371600" cy="1143000"/>
                </a:xfrm>
                <a:prstGeom prst="cloud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ight Arrow 4">
              <a:extLst>
                <a:ext uri="{FF2B5EF4-FFF2-40B4-BE49-F238E27FC236}">
                  <a16:creationId xmlns:a16="http://schemas.microsoft.com/office/drawing/2014/main" id="{485B21AF-3563-44EE-9A4B-8F5683E5BE72}"/>
                </a:ext>
              </a:extLst>
            </p:cNvPr>
            <p:cNvSpPr/>
            <p:nvPr/>
          </p:nvSpPr>
          <p:spPr>
            <a:xfrm>
              <a:off x="2363397" y="2955498"/>
              <a:ext cx="754710" cy="2648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Cloud 6">
              <a:extLst>
                <a:ext uri="{FF2B5EF4-FFF2-40B4-BE49-F238E27FC236}">
                  <a16:creationId xmlns:a16="http://schemas.microsoft.com/office/drawing/2014/main" id="{86942B46-70EF-4ADA-B7DE-DBA17ACED02F}"/>
                </a:ext>
              </a:extLst>
            </p:cNvPr>
            <p:cNvSpPr/>
            <p:nvPr/>
          </p:nvSpPr>
          <p:spPr>
            <a:xfrm>
              <a:off x="3384642" y="2590800"/>
              <a:ext cx="1371600" cy="1143000"/>
            </a:xfrm>
            <a:prstGeom prst="cloud">
              <a:avLst/>
            </a:prstGeom>
            <a:pattFill prst="lgConfetti">
              <a:fgClr>
                <a:schemeClr val="tx1"/>
              </a:fgClr>
              <a:bgClr>
                <a:srgbClr val="FFC000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6E2BA6E-ADF8-4C78-8655-0792E80C5A19}"/>
                </a:ext>
              </a:extLst>
            </p:cNvPr>
            <p:cNvCxnSpPr/>
            <p:nvPr/>
          </p:nvCxnSpPr>
          <p:spPr>
            <a:xfrm flipV="1">
              <a:off x="4538638" y="2824693"/>
              <a:ext cx="791765" cy="16927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AEF428-7B1A-4075-BBDE-768B14D19F7B}"/>
                </a:ext>
              </a:extLst>
            </p:cNvPr>
            <p:cNvSpPr txBox="1"/>
            <p:nvPr/>
          </p:nvSpPr>
          <p:spPr>
            <a:xfrm>
              <a:off x="5365660" y="2633246"/>
              <a:ext cx="300402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Quanta of field has particle properties.</a:t>
              </a:r>
              <a:endParaRPr lang="en-SG" sz="1400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2ABD302-A94F-443C-8D16-B04D5B84DDCD}"/>
                </a:ext>
              </a:extLst>
            </p:cNvPr>
            <p:cNvSpPr txBox="1"/>
            <p:nvPr/>
          </p:nvSpPr>
          <p:spPr>
            <a:xfrm>
              <a:off x="2209800" y="2667000"/>
              <a:ext cx="11257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Quantization</a:t>
              </a:r>
              <a:endParaRPr lang="en-SG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6E1033D-AA89-4FB3-8080-44165F0000B1}"/>
              </a:ext>
            </a:extLst>
          </p:cNvPr>
          <p:cNvSpPr/>
          <p:nvPr/>
        </p:nvSpPr>
        <p:spPr>
          <a:xfrm>
            <a:off x="1295400" y="4888468"/>
            <a:ext cx="6553200" cy="369332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r>
              <a:rPr lang="en-US" dirty="0"/>
              <a:t>What kind of field is required to describe a particle of specific kind?</a:t>
            </a:r>
          </a:p>
        </p:txBody>
      </p:sp>
    </p:spTree>
    <p:extLst>
      <p:ext uri="{BB962C8B-B14F-4D97-AF65-F5344CB8AC3E}">
        <p14:creationId xmlns:p14="http://schemas.microsoft.com/office/powerpoint/2010/main" val="429250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B8634C-B002-49BD-B682-06C328D0C17A}"/>
              </a:ext>
            </a:extLst>
          </p:cNvPr>
          <p:cNvSpPr txBox="1"/>
          <p:nvPr/>
        </p:nvSpPr>
        <p:spPr>
          <a:xfrm>
            <a:off x="595646" y="762000"/>
            <a:ext cx="5881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Equation of motions/Lagrangian of three kinds of field: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86AFCDD-A6B0-4AD0-8BB8-E0F1E6D2C458}"/>
                  </a:ext>
                </a:extLst>
              </p:cNvPr>
              <p:cNvSpPr/>
              <p:nvPr/>
            </p:nvSpPr>
            <p:spPr>
              <a:xfrm>
                <a:off x="645472" y="1988978"/>
                <a:ext cx="3167456" cy="9869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𝜙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†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𝜙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86AFCDD-A6B0-4AD0-8BB8-E0F1E6D2C4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472" y="1988978"/>
                <a:ext cx="3167456" cy="986937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4F032-D3E9-4E01-91EE-DD5BBF484523}"/>
                  </a:ext>
                </a:extLst>
              </p:cNvPr>
              <p:cNvSpPr txBox="1"/>
              <p:nvPr/>
            </p:nvSpPr>
            <p:spPr>
              <a:xfrm>
                <a:off x="701714" y="3875240"/>
                <a:ext cx="3140357" cy="176356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)=0</m:t>
                      </m:r>
                    </m:oMath>
                  </m:oMathPara>
                </a14:m>
                <a:endParaRPr lang="en-US" b="0" dirty="0">
                  <a:solidFill>
                    <a:schemeClr val="bg1"/>
                  </a:solidFill>
                  <a:ea typeface="Cambria Math"/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:endParaRPr lang="en-US" dirty="0">
                  <a:solidFill>
                    <a:schemeClr val="bg1"/>
                  </a:solidFill>
                  <a:ea typeface="Cambria Math"/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Where,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</m:oMath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14F032-D3E9-4E01-91EE-DD5BBF484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714" y="3875240"/>
                <a:ext cx="3140357" cy="1763560"/>
              </a:xfrm>
              <a:prstGeom prst="rect">
                <a:avLst/>
              </a:prstGeom>
              <a:blipFill>
                <a:blip r:embed="rId3"/>
                <a:stretch>
                  <a:fillRect l="-1553" b="-3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D5B0CF-1462-4550-9365-42743BC61E31}"/>
                  </a:ext>
                </a:extLst>
              </p:cNvPr>
              <p:cNvSpPr txBox="1"/>
              <p:nvPr/>
            </p:nvSpPr>
            <p:spPr>
              <a:xfrm>
                <a:off x="551214" y="1589240"/>
                <a:ext cx="33792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Free Scalar Field:                 </a:t>
                </a:r>
                <a:r>
                  <a:rPr lang="en-US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=0)</m:t>
                    </m:r>
                  </m:oMath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D5B0CF-1462-4550-9365-42743BC61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214" y="1589240"/>
                <a:ext cx="3379258" cy="369332"/>
              </a:xfrm>
              <a:prstGeom prst="rect">
                <a:avLst/>
              </a:prstGeom>
              <a:blipFill>
                <a:blip r:embed="rId4"/>
                <a:stretch>
                  <a:fillRect l="-144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16AC6-CF21-475A-B641-8647320CC324}"/>
                  </a:ext>
                </a:extLst>
              </p:cNvPr>
              <p:cNvSpPr txBox="1"/>
              <p:nvPr/>
            </p:nvSpPr>
            <p:spPr>
              <a:xfrm>
                <a:off x="607750" y="3494240"/>
                <a:ext cx="33802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Free Vector Field:               </a:t>
                </a:r>
                <a:r>
                  <a:rPr lang="en-US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616AC6-CF21-475A-B641-8647320CC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50" y="3494240"/>
                <a:ext cx="3380284" cy="369332"/>
              </a:xfrm>
              <a:prstGeom prst="rect">
                <a:avLst/>
              </a:prstGeom>
              <a:blipFill>
                <a:blip r:embed="rId5"/>
                <a:stretch>
                  <a:fillRect l="-1625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6B2495-7D36-4046-8E74-A75EBC72DB35}"/>
                  </a:ext>
                </a:extLst>
              </p:cNvPr>
              <p:cNvSpPr txBox="1"/>
              <p:nvPr/>
            </p:nvSpPr>
            <p:spPr>
              <a:xfrm>
                <a:off x="4416144" y="1911262"/>
                <a:ext cx="4270656" cy="385427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Under Lorentz transformation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6B2495-7D36-4046-8E74-A75EBC72D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144" y="1911262"/>
                <a:ext cx="4270656" cy="385427"/>
              </a:xfrm>
              <a:prstGeom prst="rect">
                <a:avLst/>
              </a:prstGeom>
              <a:blipFill>
                <a:blip r:embed="rId6"/>
                <a:stretch>
                  <a:fillRect l="-1141"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1176-B7D5-410F-A243-98B3B10ABCF4}"/>
                  </a:ext>
                </a:extLst>
              </p:cNvPr>
              <p:cNvSpPr txBox="1"/>
              <p:nvPr/>
            </p:nvSpPr>
            <p:spPr>
              <a:xfrm>
                <a:off x="4416144" y="2093151"/>
                <a:ext cx="4187082" cy="140108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i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6">
                                      <a:lumMod val="20000"/>
                                      <a:lumOff val="8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6">
                                  <a:lumMod val="20000"/>
                                  <a:lumOff val="8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dirty="0">
                  <a:solidFill>
                    <a:schemeClr val="accent6">
                      <a:lumMod val="20000"/>
                      <a:lumOff val="80000"/>
                    </a:schemeClr>
                  </a:solidFill>
                </a:endParaRPr>
              </a:p>
              <a:p>
                <a:endParaRPr lang="en-US" i="1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accent6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accent6">
                        <a:lumMod val="20000"/>
                        <a:lumOff val="80000"/>
                      </a:schemeClr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061176-B7D5-410F-A243-98B3B10AB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144" y="2093151"/>
                <a:ext cx="4187082" cy="1401089"/>
              </a:xfrm>
              <a:prstGeom prst="rect">
                <a:avLst/>
              </a:prstGeom>
              <a:blipFill>
                <a:blip r:embed="rId7"/>
                <a:stretch>
                  <a:fillRect l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2A560DA-7244-458A-967A-F773BF022000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1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8F724A-84D8-43A1-B064-5F574F6340CD}"/>
                  </a:ext>
                </a:extLst>
              </p:cNvPr>
              <p:cNvSpPr txBox="1"/>
              <p:nvPr/>
            </p:nvSpPr>
            <p:spPr>
              <a:xfrm>
                <a:off x="609600" y="1626627"/>
                <a:ext cx="3484201" cy="1006909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8F724A-84D8-43A1-B064-5F574F634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626627"/>
                <a:ext cx="3484201" cy="1006909"/>
              </a:xfrm>
              <a:prstGeom prst="rect">
                <a:avLst/>
              </a:prstGeom>
              <a:blipFill>
                <a:blip r:embed="rId3"/>
                <a:stretch>
                  <a:fillRect b="-1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071ED-9B7A-49D2-A0DD-2168EF67BD7A}"/>
                  </a:ext>
                </a:extLst>
              </p:cNvPr>
              <p:cNvSpPr txBox="1"/>
              <p:nvPr/>
            </p:nvSpPr>
            <p:spPr>
              <a:xfrm>
                <a:off x="533400" y="1247551"/>
                <a:ext cx="35976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Free Dirac Field:                  </a:t>
                </a:r>
                <a:r>
                  <a:rPr lang="en-US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=1/2)</m:t>
                    </m:r>
                  </m:oMath>
                </a14:m>
                <a:endParaRPr lang="en-SG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70071ED-9B7A-49D2-A0DD-2168EF67B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1247551"/>
                <a:ext cx="3597652" cy="369332"/>
              </a:xfrm>
              <a:prstGeom prst="rect">
                <a:avLst/>
              </a:prstGeom>
              <a:blipFill>
                <a:blip r:embed="rId4"/>
                <a:stretch>
                  <a:fillRect l="-152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765C4-A9F9-4996-BF77-B5D9D6517645}"/>
                  </a:ext>
                </a:extLst>
              </p:cNvPr>
              <p:cNvSpPr txBox="1"/>
              <p:nvPr/>
            </p:nvSpPr>
            <p:spPr>
              <a:xfrm>
                <a:off x="4683592" y="1327392"/>
                <a:ext cx="3241208" cy="3426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6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  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/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765C4-A9F9-4996-BF77-B5D9D65176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592" y="1327392"/>
                <a:ext cx="3241208" cy="3426515"/>
              </a:xfrm>
              <a:prstGeom prst="rect">
                <a:avLst/>
              </a:prstGeom>
              <a:blipFill>
                <a:blip r:embed="rId5"/>
                <a:stretch>
                  <a:fillRect l="-20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CE840E6-E806-48EA-8D40-94CEC20A33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26698"/>
              </p:ext>
            </p:extLst>
          </p:nvPr>
        </p:nvGraphicFramePr>
        <p:xfrm>
          <a:off x="609600" y="3440062"/>
          <a:ext cx="3430588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84" name="Equation" r:id="rId6" imgW="2577960" imgH="457200" progId="Equation.DSMT4">
                  <p:embed/>
                </p:oleObj>
              </mc:Choice>
              <mc:Fallback>
                <p:oleObj name="Equation" r:id="rId6" imgW="257796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" y="3440062"/>
                        <a:ext cx="3430588" cy="60960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97A9C9-59C1-42BC-BD01-A14C6724B9A5}"/>
                  </a:ext>
                </a:extLst>
              </p:cNvPr>
              <p:cNvSpPr txBox="1"/>
              <p:nvPr/>
            </p:nvSpPr>
            <p:spPr>
              <a:xfrm>
                <a:off x="533400" y="3070730"/>
                <a:ext cx="32701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Lorentz invariance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requires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597A9C9-59C1-42BC-BD01-A14C6724B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" y="3070730"/>
                <a:ext cx="3270191" cy="369332"/>
              </a:xfrm>
              <a:prstGeom prst="rect">
                <a:avLst/>
              </a:prstGeom>
              <a:blipFill>
                <a:blip r:embed="rId8"/>
                <a:stretch>
                  <a:fillRect l="-1679" t="-10000" r="-111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A36739F-9042-42C2-A876-DF3516D07AE5}"/>
              </a:ext>
            </a:extLst>
          </p:cNvPr>
          <p:cNvSpPr txBox="1"/>
          <p:nvPr/>
        </p:nvSpPr>
        <p:spPr>
          <a:xfrm>
            <a:off x="553634" y="5345668"/>
            <a:ext cx="6075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Dirac field transforms under a representation of Lorentz group.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16DCCB-ADA2-46C8-B120-75D918AF5368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EDE5C-FD3F-4A23-A5B4-494CA60FA18D}"/>
                  </a:ext>
                </a:extLst>
              </p:cNvPr>
              <p:cNvSpPr/>
              <p:nvPr/>
            </p:nvSpPr>
            <p:spPr>
              <a:xfrm>
                <a:off x="644013" y="4186573"/>
                <a:ext cx="2592633" cy="385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EDE5C-FD3F-4A23-A5B4-494CA60FA1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13" y="4186573"/>
                <a:ext cx="2592633" cy="385427"/>
              </a:xfrm>
              <a:prstGeom prst="rect">
                <a:avLst/>
              </a:prstGeom>
              <a:blipFill>
                <a:blip r:embed="rId9"/>
                <a:stretch>
                  <a:fillRect l="-2118" t="-4762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568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918" y="762000"/>
            <a:ext cx="7725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Interactions between the fields are introduced by the terms coupling 3 or more fields</a:t>
            </a:r>
            <a:r>
              <a:rPr lang="en-SG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For example: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200" y="2480846"/>
            <a:ext cx="42852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Only </a:t>
            </a:r>
            <a:r>
              <a:rPr lang="en-US" sz="16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Lorentz invariant</a:t>
            </a: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couplings are allowed. 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DC525B-AA20-44C3-A064-1E15105D1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586485"/>
              </p:ext>
            </p:extLst>
          </p:nvPr>
        </p:nvGraphicFramePr>
        <p:xfrm>
          <a:off x="773113" y="1568810"/>
          <a:ext cx="76088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3" name="Equation" r:id="rId3" imgW="5194080" imgH="253800" progId="Equation.DSMT4">
                  <p:embed/>
                </p:oleObj>
              </mc:Choice>
              <mc:Fallback>
                <p:oleObj name="Equation" r:id="rId3" imgW="51940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113" y="1568810"/>
                        <a:ext cx="7608887" cy="3730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08B0B-8D7C-4B0C-ACA6-0FD58D6DFEA8}"/>
                  </a:ext>
                </a:extLst>
              </p:cNvPr>
              <p:cNvSpPr txBox="1"/>
              <p:nvPr/>
            </p:nvSpPr>
            <p:spPr>
              <a:xfrm>
                <a:off x="862438" y="2807624"/>
                <a:ext cx="4187082" cy="10018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1600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B08B0B-8D7C-4B0C-ACA6-0FD58D6D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38" y="2807624"/>
                <a:ext cx="4187082" cy="1001877"/>
              </a:xfrm>
              <a:prstGeom prst="rect">
                <a:avLst/>
              </a:prstGeom>
              <a:blipFill>
                <a:blip r:embed="rId5"/>
                <a:stretch>
                  <a:fillRect l="-2183" b="-115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772B80EB-1A00-4145-9A22-6610CD02A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531900"/>
              </p:ext>
            </p:extLst>
          </p:nvPr>
        </p:nvGraphicFramePr>
        <p:xfrm>
          <a:off x="918756" y="4277213"/>
          <a:ext cx="2205444" cy="1671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14" name="Equation" r:id="rId6" imgW="1574640" imgH="1193760" progId="Equation.DSMT4">
                  <p:embed/>
                </p:oleObj>
              </mc:Choice>
              <mc:Fallback>
                <p:oleObj name="Equation" r:id="rId6" imgW="1574640" imgH="1193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18756" y="4277213"/>
                        <a:ext cx="2205444" cy="1671467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ABCD496-3D6D-495E-A013-8DFEE01AD7B0}"/>
              </a:ext>
            </a:extLst>
          </p:cNvPr>
          <p:cNvSpPr txBox="1"/>
          <p:nvPr/>
        </p:nvSpPr>
        <p:spPr>
          <a:xfrm>
            <a:off x="806992" y="3928664"/>
            <a:ext cx="243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Dirac Bilinear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covariants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64ECB-B1BF-44EA-89CE-7B52F8607FCC}"/>
                  </a:ext>
                </a:extLst>
              </p:cNvPr>
              <p:cNvSpPr txBox="1"/>
              <p:nvPr/>
            </p:nvSpPr>
            <p:spPr>
              <a:xfrm>
                <a:off x="3572655" y="4038600"/>
                <a:ext cx="5342745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rgbClr val="92D050"/>
                    </a:solidFill>
                  </a:rPr>
                  <a:t>One of the necessary conditions of renormalizability of a field </a:t>
                </a:r>
              </a:p>
              <a:p>
                <a:r>
                  <a:rPr lang="en-US" sz="1600" dirty="0">
                    <a:solidFill>
                      <a:srgbClr val="92D050"/>
                    </a:solidFill>
                  </a:rPr>
                  <a:t>theory is that coupling constant </a:t>
                </a:r>
                <a:r>
                  <a:rPr lang="en-US" sz="1600" i="1" dirty="0">
                    <a:solidFill>
                      <a:srgbClr val="92D050"/>
                    </a:solidFill>
                  </a:rPr>
                  <a:t>g</a:t>
                </a:r>
                <a:r>
                  <a:rPr lang="en-US" sz="1600" dirty="0">
                    <a:solidFill>
                      <a:srgbClr val="92D050"/>
                    </a:solidFill>
                  </a:rPr>
                  <a:t> must be dimensionless.</a:t>
                </a:r>
              </a:p>
              <a:p>
                <a:r>
                  <a:rPr lang="en-US" sz="1600" dirty="0">
                    <a:solidFill>
                      <a:srgbClr val="92D050"/>
                    </a:solidFill>
                  </a:rPr>
                  <a:t>(or having dimension &gt;1 in this case theory is super</a:t>
                </a:r>
              </a:p>
              <a:p>
                <a:r>
                  <a:rPr lang="en-US" sz="1600" dirty="0">
                    <a:solidFill>
                      <a:srgbClr val="92D050"/>
                    </a:solidFill>
                  </a:rPr>
                  <a:t>renormalizable) </a:t>
                </a:r>
              </a:p>
              <a:p>
                <a:endParaRPr lang="en-US" sz="1600" dirty="0">
                  <a:solidFill>
                    <a:srgbClr val="92D050"/>
                  </a:solidFill>
                </a:endParaRPr>
              </a:p>
              <a:p>
                <a:r>
                  <a:rPr lang="en-US" sz="1600" dirty="0">
                    <a:solidFill>
                      <a:srgbClr val="92D050"/>
                    </a:solidFill>
                  </a:rPr>
                  <a:t>Possible couplings are significantly reduced if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6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rgbClr val="92D05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CC64ECB-B1BF-44EA-89CE-7B52F8607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655" y="4038600"/>
                <a:ext cx="5342745" cy="1569660"/>
              </a:xfrm>
              <a:prstGeom prst="rect">
                <a:avLst/>
              </a:prstGeom>
              <a:blipFill>
                <a:blip r:embed="rId8"/>
                <a:stretch>
                  <a:fillRect l="-570" t="-1167" b="-3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AB9A5C9F-94E2-47F7-98B6-C883D81490B2}"/>
              </a:ext>
            </a:extLst>
          </p:cNvPr>
          <p:cNvSpPr txBox="1"/>
          <p:nvPr/>
        </p:nvSpPr>
        <p:spPr>
          <a:xfrm>
            <a:off x="990600" y="202364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NO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9D953-AAE5-48F3-A1AF-8FA516727221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267F2-DCC8-4F04-B823-929DA4E92C85}"/>
              </a:ext>
            </a:extLst>
          </p:cNvPr>
          <p:cNvSpPr txBox="1"/>
          <p:nvPr/>
        </p:nvSpPr>
        <p:spPr>
          <a:xfrm>
            <a:off x="764697" y="6044625"/>
            <a:ext cx="75264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Lorentz invariance is implied if we use bilinear </a:t>
            </a:r>
            <a:r>
              <a:rPr lang="en-US" sz="1600" dirty="0" err="1">
                <a:solidFill>
                  <a:schemeClr val="bg1"/>
                </a:solidFill>
              </a:rPr>
              <a:t>covariants</a:t>
            </a:r>
            <a:r>
              <a:rPr lang="en-US" sz="1600" dirty="0">
                <a:solidFill>
                  <a:schemeClr val="bg1"/>
                </a:solidFill>
              </a:rPr>
              <a:t> (if required) and contracting all</a:t>
            </a:r>
          </a:p>
          <a:p>
            <a:r>
              <a:rPr lang="en-US" sz="1600" dirty="0">
                <a:solidFill>
                  <a:schemeClr val="bg1"/>
                </a:solidFill>
              </a:rPr>
              <a:t>Lorentz indices.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FF9783-7C6F-451A-8871-858C19429EDE}"/>
              </a:ext>
            </a:extLst>
          </p:cNvPr>
          <p:cNvSpPr txBox="1"/>
          <p:nvPr/>
        </p:nvSpPr>
        <p:spPr>
          <a:xfrm>
            <a:off x="1674820" y="2023646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NO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492DC4-A5D6-4CA6-A267-AC585A41EB98}"/>
              </a:ext>
            </a:extLst>
          </p:cNvPr>
          <p:cNvSpPr txBox="1"/>
          <p:nvPr/>
        </p:nvSpPr>
        <p:spPr>
          <a:xfrm>
            <a:off x="289402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2D121D-230F-4E5A-A270-30F938F93BFA}"/>
              </a:ext>
            </a:extLst>
          </p:cNvPr>
          <p:cNvSpPr txBox="1"/>
          <p:nvPr/>
        </p:nvSpPr>
        <p:spPr>
          <a:xfrm>
            <a:off x="396082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019CA-E606-4EA8-B9E0-16B87AE18375}"/>
              </a:ext>
            </a:extLst>
          </p:cNvPr>
          <p:cNvSpPr txBox="1"/>
          <p:nvPr/>
        </p:nvSpPr>
        <p:spPr>
          <a:xfrm>
            <a:off x="472282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30525-37CE-4D49-8929-334A71F47ED6}"/>
              </a:ext>
            </a:extLst>
          </p:cNvPr>
          <p:cNvSpPr txBox="1"/>
          <p:nvPr/>
        </p:nvSpPr>
        <p:spPr>
          <a:xfrm>
            <a:off x="563722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D0400E-0A78-4F43-A74F-CCC0AD8F5BF6}"/>
              </a:ext>
            </a:extLst>
          </p:cNvPr>
          <p:cNvSpPr txBox="1"/>
          <p:nvPr/>
        </p:nvSpPr>
        <p:spPr>
          <a:xfrm>
            <a:off x="655320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168B7E-A3BC-4CDB-9FDE-0BDC63A591EB}"/>
              </a:ext>
            </a:extLst>
          </p:cNvPr>
          <p:cNvSpPr txBox="1"/>
          <p:nvPr/>
        </p:nvSpPr>
        <p:spPr>
          <a:xfrm>
            <a:off x="7391400" y="2023646"/>
            <a:ext cx="487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321192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7" grpId="0"/>
      <p:bldP spid="8" grpId="0"/>
      <p:bldP spid="18" grpId="0"/>
      <p:bldP spid="12" grpId="0"/>
      <p:bldP spid="13" grpId="0"/>
      <p:bldP spid="14" grpId="0"/>
      <p:bldP spid="15" grpId="0"/>
      <p:bldP spid="17" grpId="0"/>
      <p:bldP spid="19" grpId="0"/>
      <p:bldP spid="20" grpId="0"/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91918" y="762000"/>
            <a:ext cx="7380482" cy="859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Interaction between the fields is introduced by the terms coupling 3 or more fields</a:t>
            </a:r>
            <a:r>
              <a:rPr lang="en-SG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.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 </a:t>
            </a:r>
          </a:p>
          <a:p>
            <a:r>
              <a:rPr lang="en-US" sz="1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      For example: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6BDC525B-AA20-44C3-A064-1E15105D1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3113" y="1568810"/>
          <a:ext cx="7608887" cy="37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0" name="Equation" r:id="rId3" imgW="5194080" imgH="253800" progId="Equation.DSMT4">
                  <p:embed/>
                </p:oleObj>
              </mc:Choice>
              <mc:Fallback>
                <p:oleObj name="Equation" r:id="rId3" imgW="5194080" imgH="2538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DC525B-AA20-44C3-A064-1E15105D1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3113" y="1568810"/>
                        <a:ext cx="7608887" cy="373062"/>
                      </a:xfrm>
                      <a:prstGeom prst="rect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0A641-E8FC-4EC5-B0AA-3D514DFF0154}"/>
                  </a:ext>
                </a:extLst>
              </p:cNvPr>
              <p:cNvSpPr txBox="1"/>
              <p:nvPr/>
            </p:nvSpPr>
            <p:spPr>
              <a:xfrm>
                <a:off x="838200" y="2819400"/>
                <a:ext cx="3564694" cy="10624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GeV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≡4, 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GeV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1, </m:t>
                      </m:r>
                    </m:oMath>
                  </m:oMathPara>
                </a14:m>
                <a:endParaRPr lang="en-US" sz="16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l-GR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 </m:t>
                      </m:r>
                    </m:oMath>
                  </m:oMathPara>
                </a14:m>
                <a:endParaRPr lang="en-US" sz="1600" b="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̅"/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=3/2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5E0A641-E8FC-4EC5-B0AA-3D514DFF0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19400"/>
                <a:ext cx="3564694" cy="1062470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99D88E-9A76-4BED-8C31-A15A2BCE5CF6}"/>
                  </a:ext>
                </a:extLst>
              </p:cNvPr>
              <p:cNvSpPr txBox="1"/>
              <p:nvPr/>
            </p:nvSpPr>
            <p:spPr>
              <a:xfrm>
                <a:off x="703475" y="3987225"/>
                <a:ext cx="464146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Possible Lorentz invariant (LI) Couplings with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799D88E-9A76-4BED-8C31-A15A2BCE5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475" y="3987225"/>
                <a:ext cx="4641463" cy="338554"/>
              </a:xfrm>
              <a:prstGeom prst="rect">
                <a:avLst/>
              </a:prstGeom>
              <a:blipFill>
                <a:blip r:embed="rId6"/>
                <a:stretch>
                  <a:fillRect l="-656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C88CC26B-5307-4A53-AB7F-86A35434F4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164572"/>
              </p:ext>
            </p:extLst>
          </p:nvPr>
        </p:nvGraphicFramePr>
        <p:xfrm>
          <a:off x="1591455" y="4343400"/>
          <a:ext cx="5658585" cy="3083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1" name="Equation" r:id="rId7" imgW="4673520" imgH="253800" progId="Equation.DSMT4">
                  <p:embed/>
                </p:oleObj>
              </mc:Choice>
              <mc:Fallback>
                <p:oleObj name="Equation" r:id="rId7" imgW="4673520" imgH="253800" progId="Equation.DSMT4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6BDC525B-AA20-44C3-A064-1E15105D1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91455" y="4343400"/>
                        <a:ext cx="5658585" cy="30831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Left Brace 9">
            <a:extLst>
              <a:ext uri="{FF2B5EF4-FFF2-40B4-BE49-F238E27FC236}">
                <a16:creationId xmlns:a16="http://schemas.microsoft.com/office/drawing/2014/main" id="{4229CBFE-2847-4475-BF15-A19C056E980E}"/>
              </a:ext>
            </a:extLst>
          </p:cNvPr>
          <p:cNvSpPr/>
          <p:nvPr/>
        </p:nvSpPr>
        <p:spPr>
          <a:xfrm rot="16200000">
            <a:off x="2068068" y="4197047"/>
            <a:ext cx="251975" cy="1196529"/>
          </a:xfrm>
          <a:prstGeom prst="leftBrace">
            <a:avLst/>
          </a:prstGeom>
          <a:noFill/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0BF9C-8A78-4967-B982-5DB5A2C13763}"/>
              </a:ext>
            </a:extLst>
          </p:cNvPr>
          <p:cNvSpPr txBox="1"/>
          <p:nvPr/>
        </p:nvSpPr>
        <p:spPr>
          <a:xfrm>
            <a:off x="1860321" y="4974014"/>
            <a:ext cx="5335307" cy="335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sz="1600" b="1" dirty="0">
                <a:solidFill>
                  <a:schemeClr val="bg1"/>
                </a:solidFill>
              </a:rPr>
              <a:t>FFV                            FFS                     VVV             VVVV         SSSS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BD8301-4E1D-49F6-892C-302686421D14}"/>
              </a:ext>
            </a:extLst>
          </p:cNvPr>
          <p:cNvSpPr txBox="1"/>
          <p:nvPr/>
        </p:nvSpPr>
        <p:spPr>
          <a:xfrm>
            <a:off x="989850" y="2023646"/>
            <a:ext cx="7011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NO           </a:t>
            </a:r>
            <a:r>
              <a:rPr lang="en-US" sz="1600" b="1" dirty="0" err="1">
                <a:solidFill>
                  <a:srgbClr val="FFFF00"/>
                </a:solidFill>
              </a:rPr>
              <a:t>NO</a:t>
            </a:r>
            <a:r>
              <a:rPr lang="en-US" sz="1600" b="1" dirty="0">
                <a:solidFill>
                  <a:srgbClr val="FFFF00"/>
                </a:solidFill>
              </a:rPr>
              <a:t>                   YES                  </a:t>
            </a:r>
            <a:r>
              <a:rPr lang="en-US" sz="1600" b="1" dirty="0" err="1">
                <a:solidFill>
                  <a:srgbClr val="FFFF00"/>
                </a:solidFill>
              </a:rPr>
              <a:t>YES</a:t>
            </a:r>
            <a:r>
              <a:rPr lang="en-US" sz="1600" b="1" dirty="0">
                <a:solidFill>
                  <a:srgbClr val="FFFF00"/>
                </a:solidFill>
              </a:rPr>
              <a:t>        </a:t>
            </a:r>
            <a:r>
              <a:rPr lang="en-US" sz="1600" b="1" dirty="0" err="1">
                <a:solidFill>
                  <a:srgbClr val="FFFF00"/>
                </a:solidFill>
              </a:rPr>
              <a:t>YES</a:t>
            </a:r>
            <a:r>
              <a:rPr lang="en-US" sz="1600" b="1" dirty="0">
                <a:solidFill>
                  <a:srgbClr val="FFFF00"/>
                </a:solidFill>
              </a:rPr>
              <a:t>             </a:t>
            </a:r>
            <a:r>
              <a:rPr lang="en-US" sz="1600" b="1" dirty="0" err="1">
                <a:solidFill>
                  <a:srgbClr val="FFFF00"/>
                </a:solidFill>
              </a:rPr>
              <a:t>YES</a:t>
            </a:r>
            <a:r>
              <a:rPr lang="en-US" sz="1600" b="1" dirty="0">
                <a:solidFill>
                  <a:srgbClr val="FFFF00"/>
                </a:solidFill>
              </a:rPr>
              <a:t>           </a:t>
            </a:r>
            <a:r>
              <a:rPr lang="en-US" sz="1600" b="1" dirty="0" err="1">
                <a:solidFill>
                  <a:srgbClr val="FFFF00"/>
                </a:solidFill>
              </a:rPr>
              <a:t>YES</a:t>
            </a:r>
            <a:r>
              <a:rPr lang="en-US" sz="1600" b="1" dirty="0">
                <a:solidFill>
                  <a:srgbClr val="FFFF00"/>
                </a:solidFill>
              </a:rPr>
              <a:t>           </a:t>
            </a:r>
            <a:r>
              <a:rPr lang="en-US" sz="1600" b="1" dirty="0" err="1">
                <a:solidFill>
                  <a:srgbClr val="FFFF00"/>
                </a:solidFill>
              </a:rPr>
              <a:t>YES</a:t>
            </a:r>
            <a:endParaRPr lang="en-US" sz="1600" b="1" dirty="0">
              <a:solidFill>
                <a:srgbClr val="FFFF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458B10-D45D-4179-986A-EF07A1C774EE}"/>
              </a:ext>
            </a:extLst>
          </p:cNvPr>
          <p:cNvSpPr txBox="1"/>
          <p:nvPr/>
        </p:nvSpPr>
        <p:spPr>
          <a:xfrm>
            <a:off x="1066800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C1E75F-99CB-4042-9691-E825D9D436CD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E961459-EDB3-4500-8DDB-565A8B978B74}"/>
              </a:ext>
            </a:extLst>
          </p:cNvPr>
          <p:cNvSpPr txBox="1"/>
          <p:nvPr/>
        </p:nvSpPr>
        <p:spPr>
          <a:xfrm>
            <a:off x="1844738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8EA378-2FFF-406F-91D7-C48A87CB18FD}"/>
              </a:ext>
            </a:extLst>
          </p:cNvPr>
          <p:cNvSpPr txBox="1"/>
          <p:nvPr/>
        </p:nvSpPr>
        <p:spPr>
          <a:xfrm>
            <a:off x="2987738" y="2404646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-2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6CC27-FA73-4577-AA11-287E806ABFD7}"/>
              </a:ext>
            </a:extLst>
          </p:cNvPr>
          <p:cNvSpPr txBox="1"/>
          <p:nvPr/>
        </p:nvSpPr>
        <p:spPr>
          <a:xfrm>
            <a:off x="4130738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DF020C-B869-4EB6-9B24-35BDE5CCB2D9}"/>
              </a:ext>
            </a:extLst>
          </p:cNvPr>
          <p:cNvSpPr txBox="1"/>
          <p:nvPr/>
        </p:nvSpPr>
        <p:spPr>
          <a:xfrm>
            <a:off x="4816538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24C93C-2C42-42CE-AC0A-B060EBD7AD6C}"/>
              </a:ext>
            </a:extLst>
          </p:cNvPr>
          <p:cNvSpPr txBox="1"/>
          <p:nvPr/>
        </p:nvSpPr>
        <p:spPr>
          <a:xfrm>
            <a:off x="5715000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91A219E-30E6-4315-A55D-517A1555B3D9}"/>
              </a:ext>
            </a:extLst>
          </p:cNvPr>
          <p:cNvSpPr txBox="1"/>
          <p:nvPr/>
        </p:nvSpPr>
        <p:spPr>
          <a:xfrm>
            <a:off x="6492938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1C2DC3-11EB-453C-BC2D-7B2DCFC2DFE8}"/>
              </a:ext>
            </a:extLst>
          </p:cNvPr>
          <p:cNvSpPr txBox="1"/>
          <p:nvPr/>
        </p:nvSpPr>
        <p:spPr>
          <a:xfrm>
            <a:off x="7315200" y="2404646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FF00"/>
                </a:solidFill>
              </a:rPr>
              <a:t>0</a:t>
            </a:r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CB541B7F-0F9A-4A9C-A94C-49E521D63FBF}"/>
              </a:ext>
            </a:extLst>
          </p:cNvPr>
          <p:cNvSpPr/>
          <p:nvPr/>
        </p:nvSpPr>
        <p:spPr>
          <a:xfrm rot="16200000">
            <a:off x="3614844" y="3952897"/>
            <a:ext cx="251975" cy="1683482"/>
          </a:xfrm>
          <a:prstGeom prst="leftBrace">
            <a:avLst/>
          </a:prstGeom>
          <a:noFill/>
          <a:ln w="254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78AC-5B20-4CFC-93C5-C28345633043}"/>
                  </a:ext>
                </a:extLst>
              </p:cNvPr>
              <p:cNvSpPr txBox="1"/>
              <p:nvPr/>
            </p:nvSpPr>
            <p:spPr>
              <a:xfrm>
                <a:off x="1098653" y="5528846"/>
                <a:ext cx="30161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Possible LI Couplings with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59278AC-5B20-4CFC-93C5-C28345633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8653" y="5528846"/>
                <a:ext cx="3016147" cy="338554"/>
              </a:xfrm>
              <a:prstGeom prst="rect">
                <a:avLst/>
              </a:prstGeom>
              <a:blipFill>
                <a:blip r:embed="rId9"/>
                <a:stretch>
                  <a:fillRect l="-1010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38EA7D14-C5C0-495A-B003-3F5B40482E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639317"/>
              </p:ext>
            </p:extLst>
          </p:nvPr>
        </p:nvGraphicFramePr>
        <p:xfrm>
          <a:off x="2165453" y="5899785"/>
          <a:ext cx="525621" cy="272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962" name="Equation" r:id="rId10" imgW="393480" imgH="203040" progId="Equation.DSMT4">
                  <p:embed/>
                </p:oleObj>
              </mc:Choice>
              <mc:Fallback>
                <p:oleObj name="Equation" r:id="rId10" imgW="393480" imgH="20304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C88CC26B-5307-4A53-AB7F-86A35434F4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65453" y="5899785"/>
                        <a:ext cx="525621" cy="27241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9B69B8-52C1-476A-A69D-94EF7E2A8C61}"/>
                  </a:ext>
                </a:extLst>
              </p:cNvPr>
              <p:cNvSpPr txBox="1"/>
              <p:nvPr/>
            </p:nvSpPr>
            <p:spPr>
              <a:xfrm>
                <a:off x="4658717" y="5528846"/>
                <a:ext cx="250408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No LI Coupling with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99B69B8-52C1-476A-A69D-94EF7E2A8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8717" y="5528846"/>
                <a:ext cx="2504083" cy="338554"/>
              </a:xfrm>
              <a:prstGeom prst="rect">
                <a:avLst/>
              </a:prstGeom>
              <a:blipFill>
                <a:blip r:embed="rId12"/>
                <a:stretch>
                  <a:fillRect l="-1217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8CF6BD-A1AE-4E52-932C-57D4E9FCBAA6}"/>
                  </a:ext>
                </a:extLst>
              </p:cNvPr>
              <p:cNvSpPr txBox="1"/>
              <p:nvPr/>
            </p:nvSpPr>
            <p:spPr>
              <a:xfrm>
                <a:off x="235976" y="2381864"/>
                <a:ext cx="781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8CF6BD-A1AE-4E52-932C-57D4E9FCBA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76" y="2381864"/>
                <a:ext cx="781432" cy="369332"/>
              </a:xfrm>
              <a:prstGeom prst="rect">
                <a:avLst/>
              </a:prstGeom>
              <a:blipFill>
                <a:blip r:embed="rId1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150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  <p:bldP spid="21" grpId="0"/>
      <p:bldP spid="17" grpId="0"/>
      <p:bldP spid="18" grpId="0"/>
      <p:bldP spid="19" grpId="0"/>
      <p:bldP spid="22" grpId="0"/>
      <p:bldP spid="23" grpId="0"/>
      <p:bldP spid="24" grpId="0"/>
      <p:bldP spid="25" grpId="0"/>
      <p:bldP spid="26" grpId="0" animBg="1"/>
      <p:bldP spid="28" grpId="0"/>
      <p:bldP spid="30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813" y="391180"/>
            <a:ext cx="807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Field Theory and the Electroweak Standard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6200" y="3333690"/>
            <a:ext cx="149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Faisal </a:t>
            </a:r>
            <a:r>
              <a:rPr lang="en-SG" sz="2000" dirty="0" err="1">
                <a:solidFill>
                  <a:schemeClr val="bg1"/>
                </a:solidFill>
              </a:rPr>
              <a:t>Akram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1353" y="5692914"/>
            <a:ext cx="4751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7</a:t>
            </a:r>
            <a:r>
              <a:rPr lang="en-SG" sz="2000" baseline="30000" dirty="0">
                <a:solidFill>
                  <a:schemeClr val="bg1"/>
                </a:solidFill>
              </a:rPr>
              <a:t>th</a:t>
            </a:r>
            <a:r>
              <a:rPr lang="en-SG" sz="2000" dirty="0">
                <a:solidFill>
                  <a:schemeClr val="bg1"/>
                </a:solidFill>
              </a:rPr>
              <a:t> School on LHC Physics, 6-18 August 2018</a:t>
            </a:r>
          </a:p>
          <a:p>
            <a:pPr algn="ctr"/>
            <a:r>
              <a:rPr lang="en-SG" sz="2000" dirty="0">
                <a:solidFill>
                  <a:schemeClr val="bg1"/>
                </a:solidFill>
              </a:rPr>
              <a:t>NCP, Islamabad.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8018" y="1109246"/>
            <a:ext cx="130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(Lecture 2)</a:t>
            </a:r>
          </a:p>
        </p:txBody>
      </p:sp>
    </p:spTree>
    <p:extLst>
      <p:ext uri="{BB962C8B-B14F-4D97-AF65-F5344CB8AC3E}">
        <p14:creationId xmlns:p14="http://schemas.microsoft.com/office/powerpoint/2010/main" val="21051752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28600"/>
            <a:ext cx="147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Outlines</a:t>
            </a:r>
            <a:endParaRPr lang="en-SG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685800"/>
            <a:ext cx="58822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Introduction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Particle contents of the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main principle of its construction</a:t>
            </a:r>
          </a:p>
          <a:p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Brief review of quantum field </a:t>
            </a:r>
            <a:r>
              <a:rPr lang="en-US" sz="1600" dirty="0" err="1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theoy</a:t>
            </a:r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Lagrangian formalism of field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Connection between fields and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Lorentz and gauge symmetries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Gauge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Spontaneous symmetry breaking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Higgs mechanism</a:t>
            </a:r>
          </a:p>
          <a:p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Derivation of the EW standard model Lagrangian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Higgs sector of the EW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Interactions of Lepton and quarks with gauge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Yukawa couplings and CKM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gauge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Phenomenology and precision tests of the EW standard model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Conclusion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83E8D9AD-77E4-4F93-9BF1-4A14C8A2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653529" y="1193282"/>
            <a:ext cx="249189" cy="249189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598CA353-9A67-46F3-B533-E10E430A3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653529" y="1498082"/>
            <a:ext cx="249189" cy="249189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887A2E2-FFDE-49D4-9FAD-2556DA536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805929" y="2412482"/>
            <a:ext cx="249189" cy="249189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1391975-4269-4E36-8700-E2F8C1B97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805929" y="2672329"/>
            <a:ext cx="249189" cy="249189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A334143-1EC9-456B-B8EB-2044CDA6EC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805929" y="2945882"/>
            <a:ext cx="249189" cy="2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5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B6DD-90FF-4787-844F-FE53FCFE6D88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/>
              <p:nvPr/>
            </p:nvSpPr>
            <p:spPr>
              <a:xfrm>
                <a:off x="3294698" y="1103413"/>
                <a:ext cx="2490938" cy="4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98" y="1103413"/>
                <a:ext cx="2490938" cy="400879"/>
              </a:xfrm>
              <a:prstGeom prst="rect">
                <a:avLst/>
              </a:prstGeom>
              <a:blipFill>
                <a:blip r:embed="rId2"/>
                <a:stretch>
                  <a:fillRect r="-1956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3223B3-CEFF-45A5-8E24-B6116E6BDB95}"/>
              </a:ext>
            </a:extLst>
          </p:cNvPr>
          <p:cNvSpPr txBox="1"/>
          <p:nvPr/>
        </p:nvSpPr>
        <p:spPr>
          <a:xfrm>
            <a:off x="685800" y="747653"/>
            <a:ext cx="420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1. Lagrangian of  single massive free Dirac field: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AC6EF-2137-478B-A73B-6596D5D1AEE2}"/>
              </a:ext>
            </a:extLst>
          </p:cNvPr>
          <p:cNvSpPr txBox="1"/>
          <p:nvPr/>
        </p:nvSpPr>
        <p:spPr>
          <a:xfrm>
            <a:off x="5897344" y="1086207"/>
            <a:ext cx="286565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U(1) global gauge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E6529-D728-4C59-A773-58929A73DC54}"/>
                  </a:ext>
                </a:extLst>
              </p:cNvPr>
              <p:cNvSpPr txBox="1"/>
              <p:nvPr/>
            </p:nvSpPr>
            <p:spPr>
              <a:xfrm>
                <a:off x="3505200" y="1828800"/>
                <a:ext cx="3681521" cy="852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     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>
                        <a:solidFill>
                          <a:schemeClr val="bg1"/>
                        </a:solidFill>
                      </a:rPr>
                      <m:t>for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bg1"/>
                        </a:solidFill>
                      </a:rPr>
                      <m:t>all</m:t>
                    </m:r>
                    <m:r>
                      <m:rPr>
                        <m:nor/>
                      </m:rPr>
                      <a:rPr lang="en-US" sz="1600" dirty="0">
                        <a:solidFill>
                          <a:schemeClr val="bg1"/>
                        </a:solidFill>
                      </a:rPr>
                      <m:t> 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∈[0, 2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15E6529-D728-4C59-A773-58929A73DC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1828800"/>
                <a:ext cx="3681521" cy="852669"/>
              </a:xfrm>
              <a:prstGeom prst="rect">
                <a:avLst/>
              </a:prstGeom>
              <a:blipFill>
                <a:blip r:embed="rId3"/>
                <a:stretch>
                  <a:fillRect t="-714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E25F360-9EAE-4D46-A39F-1E2338786D49}"/>
              </a:ext>
            </a:extLst>
          </p:cNvPr>
          <p:cNvSpPr txBox="1"/>
          <p:nvPr/>
        </p:nvSpPr>
        <p:spPr>
          <a:xfrm>
            <a:off x="876440" y="1524000"/>
            <a:ext cx="29335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U(1) global gauge transformation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E8A98E-5C1A-4808-9035-DD0226D2FBE4}"/>
              </a:ext>
            </a:extLst>
          </p:cNvPr>
          <p:cNvSpPr txBox="1"/>
          <p:nvPr/>
        </p:nvSpPr>
        <p:spPr>
          <a:xfrm>
            <a:off x="935815" y="2653438"/>
            <a:ext cx="2814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U(1) local gauge transformation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73B12E-41D8-42D3-964F-A2623D7360B1}"/>
                  </a:ext>
                </a:extLst>
              </p:cNvPr>
              <p:cNvSpPr txBox="1"/>
              <p:nvPr/>
            </p:nvSpPr>
            <p:spPr>
              <a:xfrm>
                <a:off x="3505200" y="2924658"/>
                <a:ext cx="1922321" cy="349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73B12E-41D8-42D3-964F-A2623D7360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2924658"/>
                <a:ext cx="1922321" cy="349391"/>
              </a:xfrm>
              <a:prstGeom prst="rect">
                <a:avLst/>
              </a:prstGeom>
              <a:blipFill>
                <a:blip r:embed="rId4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6818CD-BBC5-45A2-B6E4-864DAD3CEC80}"/>
                  </a:ext>
                </a:extLst>
              </p:cNvPr>
              <p:cNvSpPr/>
              <p:nvPr/>
            </p:nvSpPr>
            <p:spPr>
              <a:xfrm>
                <a:off x="609600" y="3772733"/>
                <a:ext cx="7347974" cy="730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(Global gauge transformation)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i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                      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(Local gauge transformation)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6818CD-BBC5-45A2-B6E4-864DAD3CEC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772733"/>
                <a:ext cx="7347974" cy="730456"/>
              </a:xfrm>
              <a:prstGeom prst="rect">
                <a:avLst/>
              </a:prstGeom>
              <a:blipFill>
                <a:blip r:embed="rId5"/>
                <a:stretch>
                  <a:fillRect l="-664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9A2FC55-BAA9-4F18-9761-9F5C8E774A62}"/>
              </a:ext>
            </a:extLst>
          </p:cNvPr>
          <p:cNvSpPr txBox="1"/>
          <p:nvPr/>
        </p:nvSpPr>
        <p:spPr>
          <a:xfrm>
            <a:off x="609600" y="4888468"/>
            <a:ext cx="801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How can we modify the above Lagrangian so that it has U(1) local gauge symmetry?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620A0-0610-48B0-9371-81D9FDBD7167}"/>
                  </a:ext>
                </a:extLst>
              </p:cNvPr>
              <p:cNvSpPr txBox="1"/>
              <p:nvPr/>
            </p:nvSpPr>
            <p:spPr>
              <a:xfrm>
                <a:off x="516704" y="3319046"/>
                <a:ext cx="8246296" cy="338554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ℒ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in invariant under U(1) global gauge transformation but not under local gauge transformation. 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0F620A0-0610-48B0-9371-81D9FDBD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704" y="3319046"/>
                <a:ext cx="8246296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58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B6DD-90FF-4787-844F-FE53FCFE6D88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/>
              <p:nvPr/>
            </p:nvSpPr>
            <p:spPr>
              <a:xfrm>
                <a:off x="3294698" y="1103413"/>
                <a:ext cx="2490938" cy="4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698" y="1103413"/>
                <a:ext cx="2490938" cy="400879"/>
              </a:xfrm>
              <a:prstGeom prst="rect">
                <a:avLst/>
              </a:prstGeom>
              <a:blipFill>
                <a:blip r:embed="rId3"/>
                <a:stretch>
                  <a:fillRect r="-1956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B3223B3-CEFF-45A5-8E24-B6116E6BDB95}"/>
              </a:ext>
            </a:extLst>
          </p:cNvPr>
          <p:cNvSpPr txBox="1"/>
          <p:nvPr/>
        </p:nvSpPr>
        <p:spPr>
          <a:xfrm>
            <a:off x="685800" y="747653"/>
            <a:ext cx="42062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1. Lagrangian of single massive free Dirac field: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6AC6EF-2137-478B-A73B-6596D5D1AEE2}"/>
              </a:ext>
            </a:extLst>
          </p:cNvPr>
          <p:cNvSpPr txBox="1"/>
          <p:nvPr/>
        </p:nvSpPr>
        <p:spPr>
          <a:xfrm>
            <a:off x="5897344" y="1086207"/>
            <a:ext cx="286565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U(1) global gauge symmetry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EFFD399-553F-45BC-9E84-44DACBB51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736436"/>
              </p:ext>
            </p:extLst>
          </p:nvPr>
        </p:nvGraphicFramePr>
        <p:xfrm>
          <a:off x="3519488" y="1647825"/>
          <a:ext cx="2043112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4" name="Equation" r:id="rId4" imgW="1625400" imgH="507960" progId="Equation.DSMT4">
                  <p:embed/>
                </p:oleObj>
              </mc:Choice>
              <mc:Fallback>
                <p:oleObj name="Equation" r:id="rId4" imgW="1625400" imgH="50796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9488" y="1647825"/>
                        <a:ext cx="2043112" cy="638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52EA11-EB17-4756-BD1B-A600B128AB8F}"/>
              </a:ext>
            </a:extLst>
          </p:cNvPr>
          <p:cNvSpPr txBox="1"/>
          <p:nvPr/>
        </p:nvSpPr>
        <p:spPr>
          <a:xfrm>
            <a:off x="2536986" y="1947446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Such that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2D95F8-0117-4222-92A9-4860739D6460}"/>
                  </a:ext>
                </a:extLst>
              </p:cNvPr>
              <p:cNvSpPr txBox="1"/>
              <p:nvPr/>
            </p:nvSpPr>
            <p:spPr>
              <a:xfrm>
                <a:off x="5943120" y="1828800"/>
                <a:ext cx="1259640" cy="332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𝑖𝑒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2D95F8-0117-4222-92A9-4860739D6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120" y="1828800"/>
                <a:ext cx="1259640" cy="332463"/>
              </a:xfrm>
              <a:prstGeom prst="rect">
                <a:avLst/>
              </a:prstGeom>
              <a:blipFill>
                <a:blip r:embed="rId6"/>
                <a:stretch>
                  <a:fillRect l="-4348" r="-144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CC391C-FBD6-434E-9FA4-9D08B96FF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1850931"/>
              </p:ext>
            </p:extLst>
          </p:nvPr>
        </p:nvGraphicFramePr>
        <p:xfrm>
          <a:off x="4051554" y="3026347"/>
          <a:ext cx="2120646" cy="47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5" name="Equation" r:id="rId7" imgW="1752480" imgH="393480" progId="Equation.DSMT4">
                  <p:embed/>
                </p:oleObj>
              </mc:Choice>
              <mc:Fallback>
                <p:oleObj name="Equation" r:id="rId7" imgW="175248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51554" y="3026347"/>
                        <a:ext cx="2120646" cy="476377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23A5778-5643-4687-B2F0-2344807FBC09}"/>
                  </a:ext>
                </a:extLst>
              </p:cNvPr>
              <p:cNvSpPr/>
              <p:nvPr/>
            </p:nvSpPr>
            <p:spPr>
              <a:xfrm>
                <a:off x="2804456" y="3666985"/>
                <a:ext cx="5525615" cy="719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𝑖𝑒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𝑒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rgbClr val="92D050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23A5778-5643-4687-B2F0-2344807FB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4456" y="3666985"/>
                <a:ext cx="5525615" cy="719941"/>
              </a:xfrm>
              <a:prstGeom prst="rect">
                <a:avLst/>
              </a:prstGeom>
              <a:blipFill>
                <a:blip r:embed="rId9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9E05357-F5F9-4EF6-AA0B-8CDCB4C68E99}"/>
              </a:ext>
            </a:extLst>
          </p:cNvPr>
          <p:cNvSpPr txBox="1"/>
          <p:nvPr/>
        </p:nvSpPr>
        <p:spPr>
          <a:xfrm>
            <a:off x="2345468" y="6096000"/>
            <a:ext cx="4741132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Complete Lagrangian having U(1) local gauge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F5A326-4FEE-48C3-9C7E-8CC9E64D4C78}"/>
                  </a:ext>
                </a:extLst>
              </p:cNvPr>
              <p:cNvSpPr/>
              <p:nvPr/>
            </p:nvSpPr>
            <p:spPr>
              <a:xfrm>
                <a:off x="2819400" y="4391270"/>
                <a:ext cx="4740144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𝑒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rgbClr val="92D050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2F5A326-4FEE-48C3-9C7E-8CC9E64D4C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4391270"/>
                <a:ext cx="4740144" cy="61093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6D23FC64-FB2C-4B81-B927-005ABE5EC9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3542380"/>
              </p:ext>
            </p:extLst>
          </p:nvPr>
        </p:nvGraphicFramePr>
        <p:xfrm>
          <a:off x="335622" y="3438385"/>
          <a:ext cx="1369200" cy="5240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086" name="Equation" r:id="rId11" imgW="1028520" imgH="393480" progId="Equation.DSMT4">
                  <p:embed/>
                </p:oleObj>
              </mc:Choice>
              <mc:Fallback>
                <p:oleObj name="Equation" r:id="rId11" imgW="102852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622" y="3438385"/>
                        <a:ext cx="1369200" cy="52401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A60D28-038C-4943-B961-0E3D133889FB}"/>
                  </a:ext>
                </a:extLst>
              </p:cNvPr>
              <p:cNvSpPr/>
              <p:nvPr/>
            </p:nvSpPr>
            <p:spPr>
              <a:xfrm>
                <a:off x="2801584" y="4975643"/>
                <a:ext cx="3523016" cy="9679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</m:oMath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/>
                </a:endParaRPr>
              </a:p>
              <a:p>
                <a:r>
                  <a:rPr lang="en-US" b="0" dirty="0">
                    <a:solidFill>
                      <a:schemeClr val="bg1"/>
                    </a:solidFill>
                    <a:ea typeface="Cambria Math"/>
                  </a:rPr>
                  <a:t>              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ea typeface="Cambria Math"/>
                  </a:rPr>
                  <a:t>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</m:sSub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 (gauge invariant)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A60D28-038C-4943-B961-0E3D133889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584" y="4975643"/>
                <a:ext cx="3523016" cy="967957"/>
              </a:xfrm>
              <a:prstGeom prst="rect">
                <a:avLst/>
              </a:prstGeom>
              <a:blipFill>
                <a:blip r:embed="rId13"/>
                <a:stretch>
                  <a:fillRect l="-1557" t="-2516" r="-865" b="-6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A8AE392-F5F7-4902-9082-43D9F5666FB1}"/>
              </a:ext>
            </a:extLst>
          </p:cNvPr>
          <p:cNvSpPr txBox="1"/>
          <p:nvPr/>
        </p:nvSpPr>
        <p:spPr>
          <a:xfrm>
            <a:off x="228600" y="3124200"/>
            <a:ext cx="1870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An important result: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4958A51A-BA06-4503-9E44-E462F132821D}"/>
              </a:ext>
            </a:extLst>
          </p:cNvPr>
          <p:cNvSpPr/>
          <p:nvPr/>
        </p:nvSpPr>
        <p:spPr>
          <a:xfrm rot="16200000">
            <a:off x="4712479" y="1663471"/>
            <a:ext cx="227591" cy="1472650"/>
          </a:xfrm>
          <a:prstGeom prst="leftBrace">
            <a:avLst/>
          </a:prstGeom>
          <a:ln w="25400">
            <a:solidFill>
              <a:srgbClr val="B81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D6FF2B-9C11-4520-85CC-90DC3065319A}"/>
                  </a:ext>
                </a:extLst>
              </p:cNvPr>
              <p:cNvSpPr/>
              <p:nvPr/>
            </p:nvSpPr>
            <p:spPr>
              <a:xfrm>
                <a:off x="2834793" y="2555211"/>
                <a:ext cx="3926459" cy="380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600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𝑖𝑒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D6FF2B-9C11-4520-85CC-90DC30653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793" y="2555211"/>
                <a:ext cx="3926459" cy="380682"/>
              </a:xfrm>
              <a:prstGeom prst="rect">
                <a:avLst/>
              </a:prstGeom>
              <a:blipFill>
                <a:blip r:embed="rId14"/>
                <a:stretch>
                  <a:fillRect t="-68254" b="-7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row: Curved Up 16">
            <a:extLst>
              <a:ext uri="{FF2B5EF4-FFF2-40B4-BE49-F238E27FC236}">
                <a16:creationId xmlns:a16="http://schemas.microsoft.com/office/drawing/2014/main" id="{BD186943-8D74-4079-8CA4-55082FBB712B}"/>
              </a:ext>
            </a:extLst>
          </p:cNvPr>
          <p:cNvSpPr/>
          <p:nvPr/>
        </p:nvSpPr>
        <p:spPr>
          <a:xfrm rot="6610459">
            <a:off x="1265538" y="4663450"/>
            <a:ext cx="1524000" cy="1000036"/>
          </a:xfrm>
          <a:prstGeom prst="curvedUp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49D1CCD-5C5E-4F7C-BA53-96724D24CDB8}"/>
              </a:ext>
            </a:extLst>
          </p:cNvPr>
          <p:cNvGrpSpPr/>
          <p:nvPr/>
        </p:nvGrpSpPr>
        <p:grpSpPr>
          <a:xfrm>
            <a:off x="7775518" y="2083062"/>
            <a:ext cx="1109105" cy="867995"/>
            <a:chOff x="5336352" y="2389496"/>
            <a:chExt cx="916615" cy="789086"/>
          </a:xfrm>
        </p:grpSpPr>
        <p:pic>
          <p:nvPicPr>
            <p:cNvPr id="22" name="Picture 5" descr="C:\Users\Faisal Akram\Desktop\Untitled.jpg">
              <a:extLst>
                <a:ext uri="{FF2B5EF4-FFF2-40B4-BE49-F238E27FC236}">
                  <a16:creationId xmlns:a16="http://schemas.microsoft.com/office/drawing/2014/main" id="{254B257C-E251-4533-9850-6871EEAAE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6352" y="2389496"/>
              <a:ext cx="916615" cy="7890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1E735BD-7DA2-4232-B2E5-E358EAB453C7}"/>
                    </a:ext>
                  </a:extLst>
                </p:cNvPr>
                <p:cNvSpPr txBox="1"/>
                <p:nvPr/>
              </p:nvSpPr>
              <p:spPr>
                <a:xfrm>
                  <a:off x="5489513" y="2889365"/>
                  <a:ext cx="3051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SG" sz="1000" i="1" smtClean="0">
                            <a:latin typeface="Cambria Math"/>
                            <a:ea typeface="Cambria Math"/>
                          </a:rPr>
                          <m:t>𝜓</m:t>
                        </m:r>
                      </m:oMath>
                    </m:oMathPara>
                  </a14:m>
                  <a:endParaRPr lang="en-SG" sz="10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9513" y="2889365"/>
                  <a:ext cx="305147" cy="246221"/>
                </a:xfrm>
                <a:prstGeom prst="rect">
                  <a:avLst/>
                </a:prstGeom>
                <a:blipFill>
                  <a:blip r:embed="rId16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37D7F1C7-0D85-4C91-A3D1-FD77E7BF6F98}"/>
                    </a:ext>
                  </a:extLst>
                </p:cNvPr>
                <p:cNvSpPr txBox="1"/>
                <p:nvPr/>
              </p:nvSpPr>
              <p:spPr>
                <a:xfrm>
                  <a:off x="5509949" y="2435095"/>
                  <a:ext cx="305147" cy="24782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̅"/>
                            <m:ctrlPr>
                              <a:rPr lang="el-GR" sz="100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accPr>
                          <m:e>
                            <m:r>
                              <a:rPr lang="el-GR" sz="1000" i="1" smtClean="0">
                                <a:latin typeface="Cambria Math"/>
                                <a:ea typeface="Cambria Math"/>
                              </a:rPr>
                              <m:t>𝜓</m:t>
                            </m:r>
                          </m:e>
                        </m:acc>
                      </m:oMath>
                    </m:oMathPara>
                  </a14:m>
                  <a:endParaRPr lang="en-SG" sz="10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9949" y="2435095"/>
                  <a:ext cx="305147" cy="247825"/>
                </a:xfrm>
                <a:prstGeom prst="rect">
                  <a:avLst/>
                </a:prstGeom>
                <a:blipFill>
                  <a:blip r:embed="rId17"/>
                  <a:stretch>
                    <a:fillRect b="-24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0CDD6-7652-4EC0-B95E-FB70EEB8119A}"/>
                    </a:ext>
                  </a:extLst>
                </p:cNvPr>
                <p:cNvSpPr txBox="1"/>
                <p:nvPr/>
              </p:nvSpPr>
              <p:spPr>
                <a:xfrm>
                  <a:off x="5877327" y="2477024"/>
                  <a:ext cx="296701" cy="2350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SG" sz="1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SG" sz="1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oMath>
                    </m:oMathPara>
                  </a14:m>
                  <a:endParaRPr lang="en-SG" sz="1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EA0CDD6-7652-4EC0-B95E-FB70EEB811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7327" y="2477024"/>
                  <a:ext cx="296701" cy="235088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298FC99-AAC8-4F07-9B44-3FA1CAD547D5}"/>
              </a:ext>
            </a:extLst>
          </p:cNvPr>
          <p:cNvCxnSpPr>
            <a:cxnSpLocks/>
          </p:cNvCxnSpPr>
          <p:nvPr/>
        </p:nvCxnSpPr>
        <p:spPr>
          <a:xfrm flipV="1">
            <a:off x="6200860" y="2585816"/>
            <a:ext cx="1447800" cy="14312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0CAC56C-0F69-474C-B03C-A453AF193533}"/>
              </a:ext>
            </a:extLst>
          </p:cNvPr>
          <p:cNvSpPr txBox="1"/>
          <p:nvPr/>
        </p:nvSpPr>
        <p:spPr>
          <a:xfrm>
            <a:off x="304800" y="3962400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(Exercise)</a:t>
            </a:r>
          </a:p>
        </p:txBody>
      </p:sp>
    </p:spTree>
    <p:extLst>
      <p:ext uri="{BB962C8B-B14F-4D97-AF65-F5344CB8AC3E}">
        <p14:creationId xmlns:p14="http://schemas.microsoft.com/office/powerpoint/2010/main" val="303194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 animBg="1"/>
      <p:bldP spid="20" grpId="0"/>
      <p:bldP spid="10" grpId="0"/>
      <p:bldP spid="11" grpId="0"/>
      <p:bldP spid="12" grpId="0" animBg="1"/>
      <p:bldP spid="15" grpId="0"/>
      <p:bldP spid="17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B6DD-90FF-4787-844F-FE53FCFE6D88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3223B3-CEFF-45A5-8E24-B6116E6BDB95}"/>
              </a:ext>
            </a:extLst>
          </p:cNvPr>
          <p:cNvSpPr txBox="1"/>
          <p:nvPr/>
        </p:nvSpPr>
        <p:spPr>
          <a:xfrm>
            <a:off x="685800" y="747653"/>
            <a:ext cx="4162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2. Lagrangian of double massive free Dirac field: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BD46C2-E994-4F0C-A438-ACFD4BD90B67}"/>
                  </a:ext>
                </a:extLst>
              </p:cNvPr>
              <p:cNvSpPr/>
              <p:nvPr/>
            </p:nvSpPr>
            <p:spPr>
              <a:xfrm>
                <a:off x="1993551" y="1123121"/>
                <a:ext cx="5321649" cy="4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7BD46C2-E994-4F0C-A438-ACFD4BD90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551" y="1123121"/>
                <a:ext cx="5321649" cy="400879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792CAF-4CA6-42B3-99EC-41A5D9635FD8}"/>
                  </a:ext>
                </a:extLst>
              </p:cNvPr>
              <p:cNvSpPr/>
              <p:nvPr/>
            </p:nvSpPr>
            <p:spPr>
              <a:xfrm>
                <a:off x="2081062" y="1676400"/>
                <a:ext cx="2567306" cy="11405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/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39792CAF-4CA6-42B3-99EC-41A5D9635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062" y="1676400"/>
                <a:ext cx="2567306" cy="1140569"/>
              </a:xfrm>
              <a:prstGeom prst="rect">
                <a:avLst/>
              </a:prstGeom>
              <a:blipFill>
                <a:blip r:embed="rId4"/>
                <a:stretch>
                  <a:fillRect l="-1185" r="-237" b="-3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E1B32-9CCE-4B10-B0AE-96062506292F}"/>
                  </a:ext>
                </a:extLst>
              </p:cNvPr>
              <p:cNvSpPr txBox="1"/>
              <p:nvPr/>
            </p:nvSpPr>
            <p:spPr>
              <a:xfrm>
                <a:off x="846955" y="3090446"/>
                <a:ext cx="5149871" cy="3629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 global unitary transformation: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7E1B32-9CCE-4B10-B0AE-960625062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55" y="3090446"/>
                <a:ext cx="5149871" cy="362984"/>
              </a:xfrm>
              <a:prstGeom prst="rect">
                <a:avLst/>
              </a:prstGeom>
              <a:blipFill>
                <a:blip r:embed="rId5"/>
                <a:stretch>
                  <a:fillRect l="-7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71716F-2272-4EC2-85D7-56836F3EAB62}"/>
              </a:ext>
            </a:extLst>
          </p:cNvPr>
          <p:cNvCxnSpPr>
            <a:cxnSpLocks/>
          </p:cNvCxnSpPr>
          <p:nvPr/>
        </p:nvCxnSpPr>
        <p:spPr>
          <a:xfrm flipV="1">
            <a:off x="4409440" y="2158558"/>
            <a:ext cx="2032781" cy="931889"/>
          </a:xfrm>
          <a:prstGeom prst="straightConnector1">
            <a:avLst/>
          </a:prstGeom>
          <a:ln w="317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4A125A-1100-411D-83D8-0C325FA9A248}"/>
                  </a:ext>
                </a:extLst>
              </p:cNvPr>
              <p:cNvSpPr txBox="1"/>
              <p:nvPr/>
            </p:nvSpPr>
            <p:spPr>
              <a:xfrm>
                <a:off x="5791200" y="1676400"/>
                <a:ext cx="2657907" cy="591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A complex 2x2 unitary matrix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34A125A-1100-411D-83D8-0C325FA9A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1676400"/>
                <a:ext cx="2657907" cy="591187"/>
              </a:xfrm>
              <a:prstGeom prst="rect">
                <a:avLst/>
              </a:prstGeom>
              <a:blipFill>
                <a:blip r:embed="rId6"/>
                <a:stretch>
                  <a:fillRect l="-1147" t="-3093" r="-2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E89E8CB1-2ECE-438C-95C2-778287265037}"/>
              </a:ext>
            </a:extLst>
          </p:cNvPr>
          <p:cNvSpPr txBox="1"/>
          <p:nvPr/>
        </p:nvSpPr>
        <p:spPr>
          <a:xfrm>
            <a:off x="6096000" y="3048000"/>
            <a:ext cx="2812758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U(2) global gauge symmetry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AC4EE2-3773-4E04-AE4F-9B2BF3D56E67}"/>
                  </a:ext>
                </a:extLst>
              </p:cNvPr>
              <p:cNvSpPr txBox="1"/>
              <p:nvPr/>
            </p:nvSpPr>
            <p:spPr>
              <a:xfrm>
                <a:off x="838200" y="3581400"/>
                <a:ext cx="59641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Infinitesimal unitary transformation: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=1+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=1,2,3,4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AC4EE2-3773-4E04-AE4F-9B2BF3D56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81400"/>
                <a:ext cx="5964197" cy="338554"/>
              </a:xfrm>
              <a:prstGeom prst="rect">
                <a:avLst/>
              </a:prstGeom>
              <a:blipFill>
                <a:blip r:embed="rId7"/>
                <a:stretch>
                  <a:fillRect l="-613" t="-5455" b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5917E11-37E3-4B20-9B35-97FE519695F4}"/>
              </a:ext>
            </a:extLst>
          </p:cNvPr>
          <p:cNvSpPr txBox="1"/>
          <p:nvPr/>
        </p:nvSpPr>
        <p:spPr>
          <a:xfrm>
            <a:off x="5943600" y="3928646"/>
            <a:ext cx="2697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generators of U(2) group: 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B0E3C4A2-E0F7-456F-9BB1-919412782E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232668"/>
              </p:ext>
            </p:extLst>
          </p:nvPr>
        </p:nvGraphicFramePr>
        <p:xfrm>
          <a:off x="7045325" y="4286250"/>
          <a:ext cx="14446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927" name="Equation" r:id="rId8" imgW="1193760" imgH="812520" progId="Equation.DSMT4">
                  <p:embed/>
                </p:oleObj>
              </mc:Choice>
              <mc:Fallback>
                <p:oleObj name="Equation" r:id="rId8" imgW="1193760" imgH="8125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45325" y="4286250"/>
                        <a:ext cx="1444625" cy="984250"/>
                      </a:xfrm>
                      <a:prstGeom prst="rect">
                        <a:avLst/>
                      </a:prstGeom>
                      <a:solidFill>
                        <a:schemeClr val="bg2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07B75-220A-4422-B2D5-8B6CCA55E21F}"/>
                  </a:ext>
                </a:extLst>
              </p:cNvPr>
              <p:cNvSpPr txBox="1"/>
              <p:nvPr/>
            </p:nvSpPr>
            <p:spPr>
              <a:xfrm>
                <a:off x="838200" y="3953270"/>
                <a:ext cx="4022255" cy="3596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Finite unitary transformation: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sup>
                    </m:sSup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B07B75-220A-4422-B2D5-8B6CCA55E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953270"/>
                <a:ext cx="4022255" cy="359650"/>
              </a:xfrm>
              <a:prstGeom prst="rect">
                <a:avLst/>
              </a:prstGeom>
              <a:blipFill>
                <a:blip r:embed="rId10"/>
                <a:stretch>
                  <a:fillRect l="-910" t="-1695" b="-186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00CA49-1E95-455D-B3C0-D7050AB94C67}"/>
                  </a:ext>
                </a:extLst>
              </p:cNvPr>
              <p:cNvSpPr txBox="1"/>
              <p:nvPr/>
            </p:nvSpPr>
            <p:spPr>
              <a:xfrm>
                <a:off x="768271" y="4495800"/>
                <a:ext cx="5556329" cy="1576072"/>
              </a:xfrm>
              <a:prstGeom prst="rect">
                <a:avLst/>
              </a:prstGeom>
              <a:solidFill>
                <a:srgbClr val="7030A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Special unitary transformation: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Set of all 2x2 complex special unitary matrices define a subgroup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of U(2) group represented by SU(2).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Its generator are Pauli spin matrices.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00CA49-1E95-455D-B3C0-D7050AB94C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271" y="4495800"/>
                <a:ext cx="5556329" cy="1576072"/>
              </a:xfrm>
              <a:prstGeom prst="rect">
                <a:avLst/>
              </a:prstGeom>
              <a:blipFill>
                <a:blip r:embed="rId11"/>
                <a:stretch>
                  <a:fillRect l="-548" t="-388" b="-38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F7BBB0E-2BAB-48E6-B359-D21F82DD4EF5}"/>
                  </a:ext>
                </a:extLst>
              </p:cNvPr>
              <p:cNvSpPr/>
              <p:nvPr/>
            </p:nvSpPr>
            <p:spPr>
              <a:xfrm>
                <a:off x="6781800" y="5345668"/>
                <a:ext cx="193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1F7BBB0E-2BAB-48E6-B359-D21F82DD4E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5345668"/>
                <a:ext cx="1935210" cy="369332"/>
              </a:xfrm>
              <a:prstGeom prst="rect">
                <a:avLst/>
              </a:prstGeom>
              <a:blipFill>
                <a:blip r:embed="rId12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511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9" grpId="0" animBg="1"/>
      <p:bldP spid="3" grpId="0"/>
      <p:bldP spid="6" grpId="0"/>
      <p:bldP spid="13" grpId="0"/>
      <p:bldP spid="9" grpId="0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28600"/>
            <a:ext cx="147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Outlines</a:t>
            </a:r>
            <a:endParaRPr lang="en-SG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685800"/>
            <a:ext cx="58822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Introduction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Particle contents of the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main principle of its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Brief review of quantum field </a:t>
            </a:r>
            <a:r>
              <a:rPr lang="en-US" sz="1600" dirty="0" err="1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theoy</a:t>
            </a:r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Lagrangian formalism of field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Connection between fields and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Lorentz and gauge symmetries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Gauge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Spontaneous symmetry breaking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Higgs mechanism</a:t>
            </a:r>
          </a:p>
          <a:p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Derivation of the EW standard model Lagrangian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Higgs sector of the EW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Interactions of Lepton and quarks with gauge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Yukawa couplings and CKM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gauge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Phenomenology and precision tests of the EW standard model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72707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B6DD-90FF-4787-844F-FE53FCFE6D88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/>
              <p:nvPr/>
            </p:nvSpPr>
            <p:spPr>
              <a:xfrm>
                <a:off x="2438400" y="1123121"/>
                <a:ext cx="2490938" cy="4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123121"/>
                <a:ext cx="2490938" cy="400879"/>
              </a:xfrm>
              <a:prstGeom prst="rect">
                <a:avLst/>
              </a:prstGeom>
              <a:blipFill>
                <a:blip r:embed="rId3"/>
                <a:stretch>
                  <a:fillRect r="-1711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AC6EF-2137-478B-A73B-6596D5D1AEE2}"/>
              </a:ext>
            </a:extLst>
          </p:cNvPr>
          <p:cNvSpPr txBox="1"/>
          <p:nvPr/>
        </p:nvSpPr>
        <p:spPr>
          <a:xfrm>
            <a:off x="5181600" y="1143000"/>
            <a:ext cx="324511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U(2) or SU(2) global gauge symmetry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EFFD399-553F-45BC-9E84-44DACBB51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336556"/>
              </p:ext>
            </p:extLst>
          </p:nvPr>
        </p:nvGraphicFramePr>
        <p:xfrm>
          <a:off x="2746375" y="1647825"/>
          <a:ext cx="22018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11" name="Equation" r:id="rId4" imgW="1752480" imgH="507960" progId="Equation.DSMT4">
                  <p:embed/>
                </p:oleObj>
              </mc:Choice>
              <mc:Fallback>
                <p:oleObj name="Equation" r:id="rId4" imgW="1752480" imgH="5079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EFFD399-553F-45BC-9E84-44DACBB517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375" y="1647825"/>
                        <a:ext cx="2201863" cy="638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52EA11-EB17-4756-BD1B-A600B128AB8F}"/>
              </a:ext>
            </a:extLst>
          </p:cNvPr>
          <p:cNvSpPr txBox="1"/>
          <p:nvPr/>
        </p:nvSpPr>
        <p:spPr>
          <a:xfrm>
            <a:off x="1828800" y="1981200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Such that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CC391C-FBD6-434E-9FA4-9D08B96FF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481274"/>
              </p:ext>
            </p:extLst>
          </p:nvPr>
        </p:nvGraphicFramePr>
        <p:xfrm>
          <a:off x="3387249" y="2588022"/>
          <a:ext cx="2718911" cy="508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12" name="Equation" r:id="rId6" imgW="2247840" imgH="419040" progId="Equation.DSMT4">
                  <p:embed/>
                </p:oleObj>
              </mc:Choice>
              <mc:Fallback>
                <p:oleObj name="Equation" r:id="rId6" imgW="2247840" imgH="419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8CC391C-FBD6-434E-9FA4-9D08B96FF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7249" y="2588022"/>
                        <a:ext cx="2718911" cy="5081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23A5778-5643-4687-B2F0-2344807FBC09}"/>
                  </a:ext>
                </a:extLst>
              </p:cNvPr>
              <p:cNvSpPr/>
              <p:nvPr/>
            </p:nvSpPr>
            <p:spPr>
              <a:xfrm>
                <a:off x="2209800" y="3352800"/>
                <a:ext cx="4001608" cy="7094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 =</m:t>
                      </m:r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b>
                        <m:sSubPr>
                          <m:ctrlPr>
                            <a:rPr lang="en-US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rgbClr val="92D050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23A5778-5643-4687-B2F0-2344807FBC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3352800"/>
                <a:ext cx="4001608" cy="709425"/>
              </a:xfrm>
              <a:prstGeom prst="rect">
                <a:avLst/>
              </a:prstGeom>
              <a:blipFill>
                <a:blip r:embed="rId8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0C4C9681-3FD7-402E-BDC7-8EB8150BEB21}"/>
              </a:ext>
            </a:extLst>
          </p:cNvPr>
          <p:cNvSpPr txBox="1"/>
          <p:nvPr/>
        </p:nvSpPr>
        <p:spPr>
          <a:xfrm>
            <a:off x="685800" y="747653"/>
            <a:ext cx="4162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2. Lagrangian of double massive free Dirac field: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AFDA8D6-76FC-44C1-A3F1-D7E4845ABD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544612"/>
              </p:ext>
            </p:extLst>
          </p:nvPr>
        </p:nvGraphicFramePr>
        <p:xfrm>
          <a:off x="2346325" y="4953000"/>
          <a:ext cx="346392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113" name="Equation" r:id="rId9" imgW="2603160" imgH="634680" progId="Equation.DSMT4">
                  <p:embed/>
                </p:oleObj>
              </mc:Choice>
              <mc:Fallback>
                <p:oleObj name="Equation" r:id="rId9" imgW="260316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346325" y="4953000"/>
                        <a:ext cx="3463925" cy="844550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E6BDFA-B614-4327-A3B8-20C5939A44FD}"/>
                  </a:ext>
                </a:extLst>
              </p:cNvPr>
              <p:cNvSpPr txBox="1"/>
              <p:nvPr/>
            </p:nvSpPr>
            <p:spPr>
              <a:xfrm>
                <a:off x="2298609" y="4191000"/>
                <a:ext cx="502393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rgbClr val="92D050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rgbClr val="92D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E6BDFA-B614-4327-A3B8-20C5939A4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609" y="4191000"/>
                <a:ext cx="5023939" cy="51860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CC2C5F-4433-4E01-AB84-9B290A8A86F0}"/>
              </a:ext>
            </a:extLst>
          </p:cNvPr>
          <p:cNvSpPr txBox="1"/>
          <p:nvPr/>
        </p:nvSpPr>
        <p:spPr>
          <a:xfrm>
            <a:off x="6536334" y="3697069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97C75A8-6BD8-4D13-B9C5-13C2E04178D2}"/>
              </a:ext>
            </a:extLst>
          </p:cNvPr>
          <p:cNvSpPr/>
          <p:nvPr/>
        </p:nvSpPr>
        <p:spPr>
          <a:xfrm rot="16200000">
            <a:off x="4036290" y="1653311"/>
            <a:ext cx="227591" cy="1472650"/>
          </a:xfrm>
          <a:prstGeom prst="leftBrace">
            <a:avLst/>
          </a:prstGeom>
          <a:ln w="25400">
            <a:solidFill>
              <a:srgbClr val="B81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50F792-57AE-40A5-AB0D-98B1DBF16DF5}"/>
              </a:ext>
            </a:extLst>
          </p:cNvPr>
          <p:cNvSpPr txBox="1"/>
          <p:nvPr/>
        </p:nvSpPr>
        <p:spPr>
          <a:xfrm>
            <a:off x="5105400" y="3059668"/>
            <a:ext cx="109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(Exercise)</a:t>
            </a:r>
          </a:p>
        </p:txBody>
      </p:sp>
    </p:spTree>
    <p:extLst>
      <p:ext uri="{BB962C8B-B14F-4D97-AF65-F5344CB8AC3E}">
        <p14:creationId xmlns:p14="http://schemas.microsoft.com/office/powerpoint/2010/main" val="1147017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58B6DD-90FF-4787-844F-FE53FCFE6D88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/>
              <p:nvPr/>
            </p:nvSpPr>
            <p:spPr>
              <a:xfrm>
                <a:off x="2438400" y="1123121"/>
                <a:ext cx="2490938" cy="4008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F09263-03A1-4C14-B1EC-4B49BB88FC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1123121"/>
                <a:ext cx="2490938" cy="400879"/>
              </a:xfrm>
              <a:prstGeom prst="rect">
                <a:avLst/>
              </a:prstGeom>
              <a:blipFill>
                <a:blip r:embed="rId3"/>
                <a:stretch>
                  <a:fillRect r="-1711"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06AC6EF-2137-478B-A73B-6596D5D1AEE2}"/>
              </a:ext>
            </a:extLst>
          </p:cNvPr>
          <p:cNvSpPr txBox="1"/>
          <p:nvPr/>
        </p:nvSpPr>
        <p:spPr>
          <a:xfrm>
            <a:off x="5181600" y="1143000"/>
            <a:ext cx="3245119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U(2) or SU(2) global gauge symmetry</a:t>
            </a:r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EFFD399-553F-45BC-9E84-44DACBB517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3181800"/>
              </p:ext>
            </p:extLst>
          </p:nvPr>
        </p:nvGraphicFramePr>
        <p:xfrm>
          <a:off x="2746375" y="1647825"/>
          <a:ext cx="2201863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6" name="Equation" r:id="rId4" imgW="1752480" imgH="507960" progId="Equation.DSMT4">
                  <p:embed/>
                </p:oleObj>
              </mc:Choice>
              <mc:Fallback>
                <p:oleObj name="Equation" r:id="rId4" imgW="1752480" imgH="507960" progId="Equation.DSMT4">
                  <p:embed/>
                  <p:pic>
                    <p:nvPicPr>
                      <p:cNvPr id="14" name="Object 13">
                        <a:extLst>
                          <a:ext uri="{FF2B5EF4-FFF2-40B4-BE49-F238E27FC236}">
                            <a16:creationId xmlns:a16="http://schemas.microsoft.com/office/drawing/2014/main" id="{6EFFD399-553F-45BC-9E84-44DACBB517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6375" y="1647825"/>
                        <a:ext cx="2201863" cy="6381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052EA11-EB17-4756-BD1B-A600B128AB8F}"/>
              </a:ext>
            </a:extLst>
          </p:cNvPr>
          <p:cNvSpPr txBox="1"/>
          <p:nvPr/>
        </p:nvSpPr>
        <p:spPr>
          <a:xfrm>
            <a:off x="1828800" y="1981200"/>
            <a:ext cx="96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Such that</a:t>
            </a:r>
          </a:p>
        </p:txBody>
      </p:sp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8CC391C-FBD6-434E-9FA4-9D08B96FF1E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387249" y="2588022"/>
          <a:ext cx="2718911" cy="5081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7" name="Equation" r:id="rId6" imgW="2247840" imgH="419040" progId="Equation.DSMT4">
                  <p:embed/>
                </p:oleObj>
              </mc:Choice>
              <mc:Fallback>
                <p:oleObj name="Equation" r:id="rId6" imgW="2247840" imgH="419040" progId="Equation.DSMT4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8CC391C-FBD6-434E-9FA4-9D08B96FF1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387249" y="2588022"/>
                        <a:ext cx="2718911" cy="50815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0C4C9681-3FD7-402E-BDC7-8EB8150BEB21}"/>
              </a:ext>
            </a:extLst>
          </p:cNvPr>
          <p:cNvSpPr txBox="1"/>
          <p:nvPr/>
        </p:nvSpPr>
        <p:spPr>
          <a:xfrm>
            <a:off x="685800" y="747653"/>
            <a:ext cx="4162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2. Lagrangian of double massive free Dirac field: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E6BDFA-B614-4327-A3B8-20C5939A44FD}"/>
                  </a:ext>
                </a:extLst>
              </p:cNvPr>
              <p:cNvSpPr txBox="1"/>
              <p:nvPr/>
            </p:nvSpPr>
            <p:spPr>
              <a:xfrm>
                <a:off x="2146209" y="3200400"/>
                <a:ext cx="5070427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𝑔</m:t>
                      </m:r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𝑎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𝜇𝜈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0E6BDFA-B614-4327-A3B8-20C5939A4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6209" y="3200400"/>
                <a:ext cx="5070427" cy="51860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DACC2C5F-4433-4E01-AB84-9B290A8A86F0}"/>
              </a:ext>
            </a:extLst>
          </p:cNvPr>
          <p:cNvSpPr txBox="1"/>
          <p:nvPr/>
        </p:nvSpPr>
        <p:spPr>
          <a:xfrm>
            <a:off x="6406293" y="2773014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FF00"/>
                </a:solidFill>
              </a:rPr>
              <a:t>?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C97C75A8-6BD8-4D13-B9C5-13C2E04178D2}"/>
              </a:ext>
            </a:extLst>
          </p:cNvPr>
          <p:cNvSpPr/>
          <p:nvPr/>
        </p:nvSpPr>
        <p:spPr>
          <a:xfrm rot="16200000">
            <a:off x="4036290" y="1653311"/>
            <a:ext cx="227591" cy="1472650"/>
          </a:xfrm>
          <a:prstGeom prst="leftBrace">
            <a:avLst/>
          </a:prstGeom>
          <a:ln w="25400">
            <a:solidFill>
              <a:srgbClr val="B818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B9865057-1226-4F71-9292-7E295418BB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0750917"/>
              </p:ext>
            </p:extLst>
          </p:nvPr>
        </p:nvGraphicFramePr>
        <p:xfrm>
          <a:off x="2635250" y="3897312"/>
          <a:ext cx="3414713" cy="912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8" name="Equation" r:id="rId9" imgW="2565360" imgH="685800" progId="Equation.DSMT4">
                  <p:embed/>
                </p:oleObj>
              </mc:Choice>
              <mc:Fallback>
                <p:oleObj name="Equation" r:id="rId9" imgW="2565360" imgH="6858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8AFDA8D6-76FC-44C1-A3F1-D7E4845ABD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35250" y="3897312"/>
                        <a:ext cx="3414713" cy="912813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B5928BB3-597D-480D-8E5B-BF4746A574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4684794"/>
              </p:ext>
            </p:extLst>
          </p:nvPr>
        </p:nvGraphicFramePr>
        <p:xfrm>
          <a:off x="2632837" y="4876800"/>
          <a:ext cx="36353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29" name="Equation" r:id="rId11" imgW="2730240" imgH="660240" progId="Equation.DSMT4">
                  <p:embed/>
                </p:oleObj>
              </mc:Choice>
              <mc:Fallback>
                <p:oleObj name="Equation" r:id="rId11" imgW="2730240" imgH="66024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C91AC0FE-1D5B-48FD-B535-DBE6060AA65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32837" y="4876800"/>
                        <a:ext cx="3635375" cy="87947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BA31C-2975-4B5D-B31D-5799C5ADD31C}"/>
                  </a:ext>
                </a:extLst>
              </p:cNvPr>
              <p:cNvSpPr txBox="1"/>
              <p:nvPr/>
            </p:nvSpPr>
            <p:spPr>
              <a:xfrm>
                <a:off x="6357298" y="5316537"/>
                <a:ext cx="1718676" cy="5533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Tr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BFBA31C-2975-4B5D-B31D-5799C5ADD3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98" y="5316537"/>
                <a:ext cx="1718676" cy="55335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DC62E8BA-22F3-4D49-92A5-3864EE341C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900219"/>
              </p:ext>
            </p:extLst>
          </p:nvPr>
        </p:nvGraphicFramePr>
        <p:xfrm>
          <a:off x="1066800" y="5876925"/>
          <a:ext cx="5241925" cy="523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30" name="Equation" r:id="rId14" imgW="3936960" imgH="393480" progId="Equation.DSMT4">
                  <p:embed/>
                </p:oleObj>
              </mc:Choice>
              <mc:Fallback>
                <p:oleObj name="Equation" r:id="rId14" imgW="3936960" imgH="393480" progId="Equation.DSMT4">
                  <p:embed/>
                  <p:pic>
                    <p:nvPicPr>
                      <p:cNvPr id="17" name="Object 16">
                        <a:extLst>
                          <a:ext uri="{FF2B5EF4-FFF2-40B4-BE49-F238E27FC236}">
                            <a16:creationId xmlns:a16="http://schemas.microsoft.com/office/drawing/2014/main" id="{30F36B1F-426F-463F-A636-7D613AB731C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66800" y="5876925"/>
                        <a:ext cx="5241925" cy="5238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B89A8F84-1B6F-4E10-8938-29DAB9C585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21449657">
            <a:off x="6414620" y="2642482"/>
            <a:ext cx="646332" cy="6463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14575-4783-4107-BB40-8202A809985F}"/>
                  </a:ext>
                </a:extLst>
              </p:cNvPr>
              <p:cNvSpPr/>
              <p:nvPr/>
            </p:nvSpPr>
            <p:spPr>
              <a:xfrm>
                <a:off x="6172200" y="4419600"/>
                <a:ext cx="19352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]=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9C14575-4783-4107-BB40-8202A80998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4419600"/>
                <a:ext cx="1935210" cy="369332"/>
              </a:xfrm>
              <a:prstGeom prst="rect">
                <a:avLst/>
              </a:prstGeom>
              <a:blipFill>
                <a:blip r:embed="rId1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3038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0FDE85-920C-4B19-A0DD-F195E177EFB2}"/>
              </a:ext>
            </a:extLst>
          </p:cNvPr>
          <p:cNvSpPr txBox="1"/>
          <p:nvPr/>
        </p:nvSpPr>
        <p:spPr>
          <a:xfrm>
            <a:off x="3505865" y="166047"/>
            <a:ext cx="2128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Gauge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801DD4-7479-43BD-B72A-4CA222D4D1B7}"/>
                  </a:ext>
                </a:extLst>
              </p:cNvPr>
              <p:cNvSpPr txBox="1"/>
              <p:nvPr/>
            </p:nvSpPr>
            <p:spPr>
              <a:xfrm>
                <a:off x="2995995" y="1253032"/>
                <a:ext cx="3140357" cy="157786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p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)=0</m:t>
                      </m:r>
                    </m:oMath>
                  </m:oMathPara>
                </a14:m>
                <a:endParaRPr lang="en-US" sz="1600" b="0" dirty="0">
                  <a:solidFill>
                    <a:schemeClr val="bg1"/>
                  </a:solidFill>
                  <a:ea typeface="Cambria Math"/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:endParaRPr lang="en-US" sz="1600" dirty="0">
                  <a:solidFill>
                    <a:schemeClr val="bg1"/>
                  </a:solidFill>
                  <a:ea typeface="Cambria Math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ea typeface="Cambria Math"/>
                  </a:rPr>
                  <a:t>Where,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B801DD4-7479-43BD-B72A-4CA222D4D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995" y="1253032"/>
                <a:ext cx="3140357" cy="1577868"/>
              </a:xfrm>
              <a:prstGeom prst="rect">
                <a:avLst/>
              </a:prstGeom>
              <a:blipFill>
                <a:blip r:embed="rId2"/>
                <a:stretch>
                  <a:fillRect l="-969"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10865-3D2E-4C4E-A800-7FC980356E3A}"/>
                  </a:ext>
                </a:extLst>
              </p:cNvPr>
              <p:cNvSpPr txBox="1"/>
              <p:nvPr/>
            </p:nvSpPr>
            <p:spPr>
              <a:xfrm>
                <a:off x="2903881" y="883700"/>
                <a:ext cx="34969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Free massless vector Field: </a:t>
                </a:r>
                <a:r>
                  <a:rPr lang="en-US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8710865-3D2E-4C4E-A800-7FC980356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81" y="883700"/>
                <a:ext cx="3496919" cy="369332"/>
              </a:xfrm>
              <a:prstGeom prst="rect">
                <a:avLst/>
              </a:prstGeom>
              <a:blipFill>
                <a:blip r:embed="rId3"/>
                <a:stretch>
                  <a:fillRect l="-1394"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6D579-998A-4262-B786-2810E0FEF41F}"/>
                  </a:ext>
                </a:extLst>
              </p:cNvPr>
              <p:cNvSpPr txBox="1"/>
              <p:nvPr/>
            </p:nvSpPr>
            <p:spPr>
              <a:xfrm>
                <a:off x="3080476" y="3637564"/>
                <a:ext cx="3140357" cy="1086836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𝐹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𝜇𝜈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  <m:t>𝐴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US" sz="1600" b="0" i="1" dirty="0">
                  <a:solidFill>
                    <a:schemeClr val="bg1"/>
                  </a:solidFill>
                  <a:latin typeface="Cambria Math"/>
                  <a:ea typeface="Cambria Math"/>
                </a:endParaRPr>
              </a:p>
              <a:p>
                <a:endParaRPr lang="en-US" sz="1600" dirty="0">
                  <a:solidFill>
                    <a:schemeClr val="bg1"/>
                  </a:solidFill>
                  <a:ea typeface="Cambria Math"/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  <a:ea typeface="Cambria Math"/>
                  </a:rPr>
                  <a:t>Where,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𝜇𝜈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𝜕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𝜈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𝐴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b>
                    </m:sSub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36D579-998A-4262-B786-2810E0FEF4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476" y="3637564"/>
                <a:ext cx="3140357" cy="1086836"/>
              </a:xfrm>
              <a:prstGeom prst="rect">
                <a:avLst/>
              </a:prstGeom>
              <a:blipFill>
                <a:blip r:embed="rId4"/>
                <a:stretch>
                  <a:fillRect l="-971" b="-3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72F0EE-F405-4A91-AFD3-7C43EB0BAD55}"/>
                  </a:ext>
                </a:extLst>
              </p:cNvPr>
              <p:cNvSpPr txBox="1"/>
              <p:nvPr/>
            </p:nvSpPr>
            <p:spPr>
              <a:xfrm>
                <a:off x="2988362" y="3268232"/>
                <a:ext cx="33664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Free massive vector Field: </a:t>
                </a:r>
                <a:r>
                  <a:rPr lang="en-US" b="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/>
                      </a:rPr>
                      <m:t>=1)</m:t>
                    </m:r>
                  </m:oMath>
                </a14:m>
                <a:endParaRPr lang="en-S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672F0EE-F405-4A91-AFD3-7C43EB0BA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362" y="3268232"/>
                <a:ext cx="3366434" cy="369332"/>
              </a:xfrm>
              <a:prstGeom prst="rect">
                <a:avLst/>
              </a:prstGeom>
              <a:blipFill>
                <a:blip r:embed="rId5"/>
                <a:stretch>
                  <a:fillRect l="-14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D87A39B-2762-4EBC-A68E-BB07A8E26B6E}"/>
              </a:ext>
            </a:extLst>
          </p:cNvPr>
          <p:cNvSpPr txBox="1"/>
          <p:nvPr/>
        </p:nvSpPr>
        <p:spPr>
          <a:xfrm>
            <a:off x="609600" y="5029200"/>
            <a:ext cx="74350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It turns out that mass term of vector field is not gauge invariant. </a:t>
            </a:r>
          </a:p>
          <a:p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Thus the gauge theories with exact gauge symmetry produce massless gauge fields. </a:t>
            </a:r>
          </a:p>
        </p:txBody>
      </p:sp>
    </p:spTree>
    <p:extLst>
      <p:ext uri="{BB962C8B-B14F-4D97-AF65-F5344CB8AC3E}">
        <p14:creationId xmlns:p14="http://schemas.microsoft.com/office/powerpoint/2010/main" val="230361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6" grpId="0" animBg="1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CD27F-370B-4F69-9A7C-D9C30B6E742E}"/>
              </a:ext>
            </a:extLst>
          </p:cNvPr>
          <p:cNvSpPr txBox="1"/>
          <p:nvPr/>
        </p:nvSpPr>
        <p:spPr>
          <a:xfrm>
            <a:off x="2628110" y="166047"/>
            <a:ext cx="3892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Spontaneous symmetry breaking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8634E8-524F-4264-B5A1-210817873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1251658"/>
              </p:ext>
            </p:extLst>
          </p:nvPr>
        </p:nvGraphicFramePr>
        <p:xfrm>
          <a:off x="3027363" y="1114425"/>
          <a:ext cx="3087687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1" name="Equation" r:id="rId3" imgW="1917360" imgH="253800" progId="Equation.DSMT4">
                  <p:embed/>
                </p:oleObj>
              </mc:Choice>
              <mc:Fallback>
                <p:oleObj name="Equation" r:id="rId3" imgW="1917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7363" y="1114425"/>
                        <a:ext cx="3087687" cy="409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436FAC-DEFD-4B3F-A165-94EC53D512F4}"/>
              </a:ext>
            </a:extLst>
          </p:cNvPr>
          <p:cNvSpPr txBox="1"/>
          <p:nvPr/>
        </p:nvSpPr>
        <p:spPr>
          <a:xfrm>
            <a:off x="609600" y="728246"/>
            <a:ext cx="719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 the Lagrangian of a complex scalar field having U(1) global gauge symmetry.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2C613-4144-44D6-AA5B-75035EBBE094}"/>
                  </a:ext>
                </a:extLst>
              </p:cNvPr>
              <p:cNvSpPr txBox="1"/>
              <p:nvPr/>
            </p:nvSpPr>
            <p:spPr>
              <a:xfrm>
                <a:off x="2971800" y="1631809"/>
                <a:ext cx="4102790" cy="349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    </a:t>
                </a:r>
                <a:r>
                  <a:rPr lang="en-US" sz="1600" dirty="0">
                    <a:solidFill>
                      <a:schemeClr val="bg1"/>
                    </a:solidFill>
                  </a:rPr>
                  <a:t>U(1) global gauge transformation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2C613-4144-44D6-AA5B-75035EBBE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631809"/>
                <a:ext cx="4102790" cy="349391"/>
              </a:xfrm>
              <a:prstGeom prst="rect">
                <a:avLst/>
              </a:prstGeom>
              <a:blipFill>
                <a:blip r:embed="rId5"/>
                <a:stretch>
                  <a:fillRect l="-149" t="-1754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3FB205-430F-4352-B377-6FA855A1E60B}"/>
              </a:ext>
            </a:extLst>
          </p:cNvPr>
          <p:cNvSpPr txBox="1"/>
          <p:nvPr/>
        </p:nvSpPr>
        <p:spPr>
          <a:xfrm>
            <a:off x="685800" y="2133600"/>
            <a:ext cx="4734245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How about the ground state configuration of the field?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C29EB729-E663-4BE1-8C89-B53F586158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6812401"/>
              </p:ext>
            </p:extLst>
          </p:nvPr>
        </p:nvGraphicFramePr>
        <p:xfrm>
          <a:off x="3486150" y="2600325"/>
          <a:ext cx="215741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2" name="Equation" r:id="rId6" imgW="1473120" imgH="228600" progId="Equation.DSMT4">
                  <p:embed/>
                </p:oleObj>
              </mc:Choice>
              <mc:Fallback>
                <p:oleObj name="Equation" r:id="rId6" imgW="1473120" imgH="2286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634E8-524F-4264-B5A1-210817873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86150" y="2600325"/>
                        <a:ext cx="2157413" cy="3333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69280B8-ED6C-40B3-B6B9-85F0E411A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9956036"/>
              </p:ext>
            </p:extLst>
          </p:nvPr>
        </p:nvGraphicFramePr>
        <p:xfrm>
          <a:off x="3505200" y="3038113"/>
          <a:ext cx="1785215" cy="3348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3" name="Equation" r:id="rId8" imgW="1218960" imgH="228600" progId="Equation.DSMT4">
                  <p:embed/>
                </p:oleObj>
              </mc:Choice>
              <mc:Fallback>
                <p:oleObj name="Equation" r:id="rId8" imgW="1218960" imgH="228600" progId="Equation.DSMT4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C29EB729-E663-4BE1-8C89-B53F586158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505200" y="3038113"/>
                        <a:ext cx="1785215" cy="33481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07C7E-79DA-45EB-87A3-B3CDF7154552}"/>
                  </a:ext>
                </a:extLst>
              </p:cNvPr>
              <p:cNvSpPr txBox="1"/>
              <p:nvPr/>
            </p:nvSpPr>
            <p:spPr>
              <a:xfrm>
                <a:off x="5932615" y="3048000"/>
                <a:ext cx="2274341" cy="3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07C7E-79DA-45EB-87A3-B3CDF715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15" y="3048000"/>
                <a:ext cx="2274341" cy="390492"/>
              </a:xfrm>
              <a:prstGeom prst="rect">
                <a:avLst/>
              </a:prstGeom>
              <a:blipFill>
                <a:blip r:embed="rId10"/>
                <a:stretch>
                  <a:fillRect l="-1340" b="-20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1EBB12A-2655-4274-8375-190A1BE41354}"/>
              </a:ext>
            </a:extLst>
          </p:cNvPr>
          <p:cNvGrpSpPr/>
          <p:nvPr/>
        </p:nvGrpSpPr>
        <p:grpSpPr>
          <a:xfrm>
            <a:off x="910794" y="3581400"/>
            <a:ext cx="2783678" cy="2882444"/>
            <a:chOff x="910794" y="3581400"/>
            <a:chExt cx="2783678" cy="2882444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9E836B0-E312-468B-9CE4-0274DAC826FA}"/>
                </a:ext>
              </a:extLst>
            </p:cNvPr>
            <p:cNvCxnSpPr/>
            <p:nvPr/>
          </p:nvCxnSpPr>
          <p:spPr>
            <a:xfrm flipV="1">
              <a:off x="1524000" y="3581400"/>
              <a:ext cx="0" cy="2161669"/>
            </a:xfrm>
            <a:prstGeom prst="straightConnector1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4D81D6-4B94-458A-8E58-9E17F3B10903}"/>
                </a:ext>
              </a:extLst>
            </p:cNvPr>
            <p:cNvCxnSpPr/>
            <p:nvPr/>
          </p:nvCxnSpPr>
          <p:spPr>
            <a:xfrm>
              <a:off x="1518965" y="5744496"/>
              <a:ext cx="2175507" cy="0"/>
            </a:xfrm>
            <a:prstGeom prst="straightConnector1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61DDCE0-31D3-44BE-A6C7-EF25ADD9376A}"/>
                </a:ext>
              </a:extLst>
            </p:cNvPr>
            <p:cNvSpPr/>
            <p:nvPr/>
          </p:nvSpPr>
          <p:spPr>
            <a:xfrm>
              <a:off x="1524000" y="3955025"/>
              <a:ext cx="1396181" cy="1779639"/>
            </a:xfrm>
            <a:custGeom>
              <a:avLst/>
              <a:gdLst>
                <a:gd name="connsiteX0" fmla="*/ 0 w 1396181"/>
                <a:gd name="connsiteY0" fmla="*/ 1779639 h 1779639"/>
                <a:gd name="connsiteX1" fmla="*/ 757084 w 1396181"/>
                <a:gd name="connsiteY1" fmla="*/ 1415845 h 1779639"/>
                <a:gd name="connsiteX2" fmla="*/ 1396181 w 1396181"/>
                <a:gd name="connsiteY2" fmla="*/ 0 h 1779639"/>
                <a:gd name="connsiteX3" fmla="*/ 1396181 w 1396181"/>
                <a:gd name="connsiteY3" fmla="*/ 0 h 1779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181" h="1779639">
                  <a:moveTo>
                    <a:pt x="0" y="1779639"/>
                  </a:moveTo>
                  <a:cubicBezTo>
                    <a:pt x="262193" y="1746045"/>
                    <a:pt x="524387" y="1712451"/>
                    <a:pt x="757084" y="1415845"/>
                  </a:cubicBezTo>
                  <a:cubicBezTo>
                    <a:pt x="989781" y="1119239"/>
                    <a:pt x="1396181" y="0"/>
                    <a:pt x="1396181" y="0"/>
                  </a:cubicBezTo>
                  <a:lnTo>
                    <a:pt x="1396181" y="0"/>
                  </a:ln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2BC1D3-9D78-4A08-A271-F82438A6F779}"/>
                    </a:ext>
                  </a:extLst>
                </p:cNvPr>
                <p:cNvSpPr txBox="1"/>
                <p:nvPr/>
              </p:nvSpPr>
              <p:spPr>
                <a:xfrm>
                  <a:off x="2514600" y="5791200"/>
                  <a:ext cx="195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2BC1D3-9D78-4A08-A271-F82438A6F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4600" y="5791200"/>
                  <a:ext cx="195566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31250" r="-2812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0BE324-C224-4BE5-9BB4-A9DAD95FE5B7}"/>
                    </a:ext>
                  </a:extLst>
                </p:cNvPr>
                <p:cNvSpPr txBox="1"/>
                <p:nvPr/>
              </p:nvSpPr>
              <p:spPr>
                <a:xfrm>
                  <a:off x="910794" y="4371201"/>
                  <a:ext cx="5370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E0BE324-C224-4BE5-9BB4-A9DAD95FE5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794" y="4371201"/>
                  <a:ext cx="53700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989" t="-2174" r="-14607" b="-326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B0CC8C-2B31-4456-BEC9-E3DFCE356563}"/>
                    </a:ext>
                  </a:extLst>
                </p:cNvPr>
                <p:cNvSpPr txBox="1"/>
                <p:nvPr/>
              </p:nvSpPr>
              <p:spPr>
                <a:xfrm>
                  <a:off x="2093302" y="6248400"/>
                  <a:ext cx="12046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&gt;0,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&gt;0)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B0CC8C-2B31-4456-BEC9-E3DFCE356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3302" y="6248400"/>
                  <a:ext cx="1204689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4545" r="-4545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ADFEB8-DAD7-40EB-BA50-4F1A57C6B9AB}"/>
                  </a:ext>
                </a:extLst>
              </p:cNvPr>
              <p:cNvSpPr txBox="1"/>
              <p:nvPr/>
            </p:nvSpPr>
            <p:spPr>
              <a:xfrm>
                <a:off x="4392076" y="3886200"/>
                <a:ext cx="373474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Ground state configuration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(Invariant under the gauge transformation)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ADFEB8-DAD7-40EB-BA50-4F1A57C6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076" y="3886200"/>
                <a:ext cx="3734740" cy="584775"/>
              </a:xfrm>
              <a:prstGeom prst="rect">
                <a:avLst/>
              </a:prstGeom>
              <a:blipFill>
                <a:blip r:embed="rId14"/>
                <a:stretch>
                  <a:fillRect l="-816" t="-3158" b="-1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A428DFB-3ECE-4010-8F6F-0C6E6CE9E9CE}"/>
              </a:ext>
            </a:extLst>
          </p:cNvPr>
          <p:cNvSpPr txBox="1"/>
          <p:nvPr/>
        </p:nvSpPr>
        <p:spPr>
          <a:xfrm>
            <a:off x="4468432" y="4662234"/>
            <a:ext cx="4265655" cy="923330"/>
          </a:xfrm>
          <a:prstGeom prst="rect">
            <a:avLst/>
          </a:prstGeom>
          <a:solidFill>
            <a:srgbClr val="FCD5B5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case, in which both the Lagrangian and</a:t>
            </a:r>
          </a:p>
          <a:p>
            <a:r>
              <a:rPr lang="en-US" dirty="0"/>
              <a:t>ground state configuration of its field are </a:t>
            </a:r>
          </a:p>
          <a:p>
            <a:r>
              <a:rPr lang="en-US" dirty="0"/>
              <a:t>invariant, is called exact symmetry.</a:t>
            </a:r>
          </a:p>
        </p:txBody>
      </p:sp>
    </p:spTree>
    <p:extLst>
      <p:ext uri="{BB962C8B-B14F-4D97-AF65-F5344CB8AC3E}">
        <p14:creationId xmlns:p14="http://schemas.microsoft.com/office/powerpoint/2010/main" val="207494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/>
      <p:bldP spid="29" grpId="0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CD27F-370B-4F69-9A7C-D9C30B6E742E}"/>
              </a:ext>
            </a:extLst>
          </p:cNvPr>
          <p:cNvSpPr txBox="1"/>
          <p:nvPr/>
        </p:nvSpPr>
        <p:spPr>
          <a:xfrm>
            <a:off x="2628110" y="166047"/>
            <a:ext cx="3892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Spontaneous symmetry breaking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838634E8-524F-4264-B5A1-21081787343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477918"/>
              </p:ext>
            </p:extLst>
          </p:nvPr>
        </p:nvGraphicFramePr>
        <p:xfrm>
          <a:off x="3028950" y="1114425"/>
          <a:ext cx="3087688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4" name="Equation" r:id="rId3" imgW="1917360" imgH="253800" progId="Equation.DSMT4">
                  <p:embed/>
                </p:oleObj>
              </mc:Choice>
              <mc:Fallback>
                <p:oleObj name="Equation" r:id="rId3" imgW="191736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634E8-524F-4264-B5A1-210817873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28950" y="1114425"/>
                        <a:ext cx="3087688" cy="409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A436FAC-DEFD-4B3F-A165-94EC53D512F4}"/>
              </a:ext>
            </a:extLst>
          </p:cNvPr>
          <p:cNvSpPr txBox="1"/>
          <p:nvPr/>
        </p:nvSpPr>
        <p:spPr>
          <a:xfrm>
            <a:off x="609600" y="728246"/>
            <a:ext cx="5196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 the same Lagrangian with invert sign of mass term.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2C613-4144-44D6-AA5B-75035EBBE094}"/>
                  </a:ext>
                </a:extLst>
              </p:cNvPr>
              <p:cNvSpPr txBox="1"/>
              <p:nvPr/>
            </p:nvSpPr>
            <p:spPr>
              <a:xfrm>
                <a:off x="2971800" y="1631809"/>
                <a:ext cx="5509906" cy="3493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    </a:t>
                </a:r>
                <a:r>
                  <a:rPr lang="en-US" sz="1600" dirty="0">
                    <a:solidFill>
                      <a:schemeClr val="bg1"/>
                    </a:solidFill>
                  </a:rPr>
                  <a:t>It is also invariant under the gauge transformation.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B52C613-4144-44D6-AA5B-75035EBBE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631809"/>
                <a:ext cx="5509906" cy="349391"/>
              </a:xfrm>
              <a:prstGeom prst="rect">
                <a:avLst/>
              </a:prstGeom>
              <a:blipFill>
                <a:blip r:embed="rId5"/>
                <a:stretch>
                  <a:fillRect l="-111" t="-1754" r="-332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793FB205-430F-4352-B377-6FA855A1E60B}"/>
              </a:ext>
            </a:extLst>
          </p:cNvPr>
          <p:cNvSpPr txBox="1"/>
          <p:nvPr/>
        </p:nvSpPr>
        <p:spPr>
          <a:xfrm>
            <a:off x="685800" y="2133600"/>
            <a:ext cx="4734245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How about the ground state configuration of the field?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69280B8-ED6C-40B3-B6B9-85F0E411A9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8455548"/>
              </p:ext>
            </p:extLst>
          </p:nvPr>
        </p:nvGraphicFramePr>
        <p:xfrm>
          <a:off x="3519488" y="2590800"/>
          <a:ext cx="1897062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5" name="Equation" r:id="rId6" imgW="1295280" imgH="228600" progId="Equation.DSMT4">
                  <p:embed/>
                </p:oleObj>
              </mc:Choice>
              <mc:Fallback>
                <p:oleObj name="Equation" r:id="rId6" imgW="1295280" imgH="2286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269280B8-ED6C-40B3-B6B9-85F0E411A9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519488" y="2590800"/>
                        <a:ext cx="1897062" cy="33496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07C7E-79DA-45EB-87A3-B3CDF7154552}"/>
                  </a:ext>
                </a:extLst>
              </p:cNvPr>
              <p:cNvSpPr txBox="1"/>
              <p:nvPr/>
            </p:nvSpPr>
            <p:spPr>
              <a:xfrm>
                <a:off x="5410200" y="2581308"/>
                <a:ext cx="2274341" cy="3904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ra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d>
                      <m:dPr>
                        <m:begChr m:val="|"/>
                        <m:endChr m:val="|"/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8707C7E-79DA-45EB-87A3-B3CDF7154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581308"/>
                <a:ext cx="2274341" cy="390492"/>
              </a:xfrm>
              <a:prstGeom prst="rect">
                <a:avLst/>
              </a:prstGeom>
              <a:blipFill>
                <a:blip r:embed="rId8"/>
                <a:stretch>
                  <a:fillRect l="-1609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9E836B0-E312-468B-9CE4-0274DAC826FA}"/>
              </a:ext>
            </a:extLst>
          </p:cNvPr>
          <p:cNvCxnSpPr/>
          <p:nvPr/>
        </p:nvCxnSpPr>
        <p:spPr>
          <a:xfrm flipV="1">
            <a:off x="1222806" y="2627199"/>
            <a:ext cx="0" cy="2877182"/>
          </a:xfrm>
          <a:prstGeom prst="straightConnector1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BE324-C224-4BE5-9BB4-A9DAD95FE5B7}"/>
                  </a:ext>
                </a:extLst>
              </p:cNvPr>
              <p:cNvSpPr txBox="1"/>
              <p:nvPr/>
            </p:nvSpPr>
            <p:spPr>
              <a:xfrm>
                <a:off x="609600" y="2833300"/>
                <a:ext cx="537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0BE324-C224-4BE5-9BB4-A9DAD95FE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833300"/>
                <a:ext cx="537006" cy="276999"/>
              </a:xfrm>
              <a:prstGeom prst="rect">
                <a:avLst/>
              </a:prstGeom>
              <a:blipFill>
                <a:blip r:embed="rId10"/>
                <a:stretch>
                  <a:fillRect l="-9091" t="-2222" r="-1590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ADFEB8-DAD7-40EB-BA50-4F1A57C6B9AB}"/>
                  </a:ext>
                </a:extLst>
              </p:cNvPr>
              <p:cNvSpPr txBox="1"/>
              <p:nvPr/>
            </p:nvSpPr>
            <p:spPr>
              <a:xfrm>
                <a:off x="4561585" y="3276600"/>
                <a:ext cx="3216393" cy="8396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For ground state configuration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    where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</m:e>
                    </m:rad>
                  </m:oMath>
                </a14:m>
                <a:endParaRPr lang="en-US" sz="16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ADFEB8-DAD7-40EB-BA50-4F1A57C6B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585" y="3276600"/>
                <a:ext cx="3216393" cy="839653"/>
              </a:xfrm>
              <a:prstGeom prst="rect">
                <a:avLst/>
              </a:prstGeom>
              <a:blipFill>
                <a:blip r:embed="rId12"/>
                <a:stretch>
                  <a:fillRect l="-947"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3A428DFB-3ECE-4010-8F6F-0C6E6CE9E9CE}"/>
              </a:ext>
            </a:extLst>
          </p:cNvPr>
          <p:cNvSpPr txBox="1"/>
          <p:nvPr/>
        </p:nvSpPr>
        <p:spPr>
          <a:xfrm>
            <a:off x="4193185" y="5029200"/>
            <a:ext cx="4646015" cy="92333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This case, in which the Lagrangian in invariant</a:t>
            </a:r>
          </a:p>
          <a:p>
            <a:r>
              <a:rPr lang="en-US" dirty="0"/>
              <a:t>but the ground state configuration of its field is </a:t>
            </a:r>
          </a:p>
          <a:p>
            <a:r>
              <a:rPr lang="en-US" dirty="0"/>
              <a:t>not, is called spontaneous symmetry breaking.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FF03D6D-2380-4F6C-A136-4ADFBD07CF85}"/>
              </a:ext>
            </a:extLst>
          </p:cNvPr>
          <p:cNvGrpSpPr/>
          <p:nvPr/>
        </p:nvGrpSpPr>
        <p:grpSpPr>
          <a:xfrm>
            <a:off x="857724" y="3161933"/>
            <a:ext cx="2895600" cy="3225711"/>
            <a:chOff x="857724" y="3161933"/>
            <a:chExt cx="2895600" cy="3225711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4D81D6-4B94-458A-8E58-9E17F3B10903}"/>
                </a:ext>
              </a:extLst>
            </p:cNvPr>
            <p:cNvCxnSpPr/>
            <p:nvPr/>
          </p:nvCxnSpPr>
          <p:spPr>
            <a:xfrm>
              <a:off x="857724" y="5148052"/>
              <a:ext cx="2895600" cy="0"/>
            </a:xfrm>
            <a:prstGeom prst="straightConnector1">
              <a:avLst/>
            </a:prstGeom>
            <a:ln w="190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2BC1D3-9D78-4A08-A271-F82438A6F779}"/>
                    </a:ext>
                  </a:extLst>
                </p:cNvPr>
                <p:cNvSpPr txBox="1"/>
                <p:nvPr/>
              </p:nvSpPr>
              <p:spPr>
                <a:xfrm>
                  <a:off x="3393278" y="5138220"/>
                  <a:ext cx="1955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𝝆</m:t>
                        </m:r>
                      </m:oMath>
                    </m:oMathPara>
                  </a14:m>
                  <a:endParaRPr lang="en-US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C2BC1D3-9D78-4A08-A271-F82438A6F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278" y="5138220"/>
                  <a:ext cx="19556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31250" r="-3125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B0CC8C-2B31-4456-BEC9-E3DFCE356563}"/>
                    </a:ext>
                  </a:extLst>
                </p:cNvPr>
                <p:cNvSpPr txBox="1"/>
                <p:nvPr/>
              </p:nvSpPr>
              <p:spPr>
                <a:xfrm>
                  <a:off x="1614711" y="6172200"/>
                  <a:ext cx="120468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&gt;0, 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&gt;0)</m:t>
                        </m:r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9B0CC8C-2B31-4456-BEC9-E3DFCE3565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4711" y="6172200"/>
                  <a:ext cx="1204689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5051" r="-4040" b="-3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2A3E9B0-EE30-4A95-BD1E-21F6695BEF3E}"/>
                </a:ext>
              </a:extLst>
            </p:cNvPr>
            <p:cNvSpPr/>
            <p:nvPr/>
          </p:nvSpPr>
          <p:spPr>
            <a:xfrm>
              <a:off x="1219200" y="3161933"/>
              <a:ext cx="2202270" cy="2779995"/>
            </a:xfrm>
            <a:custGeom>
              <a:avLst/>
              <a:gdLst>
                <a:gd name="connsiteX0" fmla="*/ 0 w 2202270"/>
                <a:gd name="connsiteY0" fmla="*/ 1990170 h 2787019"/>
                <a:gd name="connsiteX1" fmla="*/ 432619 w 2202270"/>
                <a:gd name="connsiteY1" fmla="*/ 2147487 h 2787019"/>
                <a:gd name="connsiteX2" fmla="*/ 629264 w 2202270"/>
                <a:gd name="connsiteY2" fmla="*/ 2511280 h 2787019"/>
                <a:gd name="connsiteX3" fmla="*/ 816077 w 2202270"/>
                <a:gd name="connsiteY3" fmla="*/ 2747254 h 2787019"/>
                <a:gd name="connsiteX4" fmla="*/ 1012722 w 2202270"/>
                <a:gd name="connsiteY4" fmla="*/ 2776751 h 2787019"/>
                <a:gd name="connsiteX5" fmla="*/ 1238864 w 2202270"/>
                <a:gd name="connsiteY5" fmla="*/ 2639100 h 2787019"/>
                <a:gd name="connsiteX6" fmla="*/ 1415845 w 2202270"/>
                <a:gd name="connsiteY6" fmla="*/ 2393293 h 2787019"/>
                <a:gd name="connsiteX7" fmla="*/ 1563329 w 2202270"/>
                <a:gd name="connsiteY7" fmla="*/ 2117990 h 2787019"/>
                <a:gd name="connsiteX8" fmla="*/ 1946787 w 2202270"/>
                <a:gd name="connsiteY8" fmla="*/ 1095435 h 2787019"/>
                <a:gd name="connsiteX9" fmla="*/ 2172929 w 2202270"/>
                <a:gd name="connsiteY9" fmla="*/ 112209 h 2787019"/>
                <a:gd name="connsiteX10" fmla="*/ 2192593 w 2202270"/>
                <a:gd name="connsiteY10" fmla="*/ 63048 h 2787019"/>
                <a:gd name="connsiteX0" fmla="*/ 0 w 2202270"/>
                <a:gd name="connsiteY0" fmla="*/ 1990170 h 2787019"/>
                <a:gd name="connsiteX1" fmla="*/ 373626 w 2202270"/>
                <a:gd name="connsiteY1" fmla="*/ 2167152 h 2787019"/>
                <a:gd name="connsiteX2" fmla="*/ 629264 w 2202270"/>
                <a:gd name="connsiteY2" fmla="*/ 2511280 h 2787019"/>
                <a:gd name="connsiteX3" fmla="*/ 816077 w 2202270"/>
                <a:gd name="connsiteY3" fmla="*/ 2747254 h 2787019"/>
                <a:gd name="connsiteX4" fmla="*/ 1012722 w 2202270"/>
                <a:gd name="connsiteY4" fmla="*/ 2776751 h 2787019"/>
                <a:gd name="connsiteX5" fmla="*/ 1238864 w 2202270"/>
                <a:gd name="connsiteY5" fmla="*/ 2639100 h 2787019"/>
                <a:gd name="connsiteX6" fmla="*/ 1415845 w 2202270"/>
                <a:gd name="connsiteY6" fmla="*/ 2393293 h 2787019"/>
                <a:gd name="connsiteX7" fmla="*/ 1563329 w 2202270"/>
                <a:gd name="connsiteY7" fmla="*/ 2117990 h 2787019"/>
                <a:gd name="connsiteX8" fmla="*/ 1946787 w 2202270"/>
                <a:gd name="connsiteY8" fmla="*/ 1095435 h 2787019"/>
                <a:gd name="connsiteX9" fmla="*/ 2172929 w 2202270"/>
                <a:gd name="connsiteY9" fmla="*/ 112209 h 2787019"/>
                <a:gd name="connsiteX10" fmla="*/ 2192593 w 2202270"/>
                <a:gd name="connsiteY10" fmla="*/ 63048 h 2787019"/>
                <a:gd name="connsiteX0" fmla="*/ 0 w 2202270"/>
                <a:gd name="connsiteY0" fmla="*/ 1990170 h 2778902"/>
                <a:gd name="connsiteX1" fmla="*/ 373626 w 2202270"/>
                <a:gd name="connsiteY1" fmla="*/ 2167152 h 2778902"/>
                <a:gd name="connsiteX2" fmla="*/ 629264 w 2202270"/>
                <a:gd name="connsiteY2" fmla="*/ 2511280 h 2778902"/>
                <a:gd name="connsiteX3" fmla="*/ 766916 w 2202270"/>
                <a:gd name="connsiteY3" fmla="*/ 2707925 h 2778902"/>
                <a:gd name="connsiteX4" fmla="*/ 1012722 w 2202270"/>
                <a:gd name="connsiteY4" fmla="*/ 2776751 h 2778902"/>
                <a:gd name="connsiteX5" fmla="*/ 1238864 w 2202270"/>
                <a:gd name="connsiteY5" fmla="*/ 2639100 h 2778902"/>
                <a:gd name="connsiteX6" fmla="*/ 1415845 w 2202270"/>
                <a:gd name="connsiteY6" fmla="*/ 2393293 h 2778902"/>
                <a:gd name="connsiteX7" fmla="*/ 1563329 w 2202270"/>
                <a:gd name="connsiteY7" fmla="*/ 2117990 h 2778902"/>
                <a:gd name="connsiteX8" fmla="*/ 1946787 w 2202270"/>
                <a:gd name="connsiteY8" fmla="*/ 1095435 h 2778902"/>
                <a:gd name="connsiteX9" fmla="*/ 2172929 w 2202270"/>
                <a:gd name="connsiteY9" fmla="*/ 112209 h 2778902"/>
                <a:gd name="connsiteX10" fmla="*/ 2192593 w 2202270"/>
                <a:gd name="connsiteY10" fmla="*/ 63048 h 2778902"/>
                <a:gd name="connsiteX0" fmla="*/ 0 w 2202270"/>
                <a:gd name="connsiteY0" fmla="*/ 1990170 h 2779995"/>
                <a:gd name="connsiteX1" fmla="*/ 373626 w 2202270"/>
                <a:gd name="connsiteY1" fmla="*/ 2167152 h 2779995"/>
                <a:gd name="connsiteX2" fmla="*/ 550606 w 2202270"/>
                <a:gd name="connsiteY2" fmla="*/ 2403126 h 2779995"/>
                <a:gd name="connsiteX3" fmla="*/ 766916 w 2202270"/>
                <a:gd name="connsiteY3" fmla="*/ 2707925 h 2779995"/>
                <a:gd name="connsiteX4" fmla="*/ 1012722 w 2202270"/>
                <a:gd name="connsiteY4" fmla="*/ 2776751 h 2779995"/>
                <a:gd name="connsiteX5" fmla="*/ 1238864 w 2202270"/>
                <a:gd name="connsiteY5" fmla="*/ 2639100 h 2779995"/>
                <a:gd name="connsiteX6" fmla="*/ 1415845 w 2202270"/>
                <a:gd name="connsiteY6" fmla="*/ 2393293 h 2779995"/>
                <a:gd name="connsiteX7" fmla="*/ 1563329 w 2202270"/>
                <a:gd name="connsiteY7" fmla="*/ 2117990 h 2779995"/>
                <a:gd name="connsiteX8" fmla="*/ 1946787 w 2202270"/>
                <a:gd name="connsiteY8" fmla="*/ 1095435 h 2779995"/>
                <a:gd name="connsiteX9" fmla="*/ 2172929 w 2202270"/>
                <a:gd name="connsiteY9" fmla="*/ 112209 h 2779995"/>
                <a:gd name="connsiteX10" fmla="*/ 2192593 w 2202270"/>
                <a:gd name="connsiteY10" fmla="*/ 63048 h 2779995"/>
                <a:gd name="connsiteX0" fmla="*/ 0 w 2202270"/>
                <a:gd name="connsiteY0" fmla="*/ 1990170 h 2779995"/>
                <a:gd name="connsiteX1" fmla="*/ 373626 w 2202270"/>
                <a:gd name="connsiteY1" fmla="*/ 2167152 h 2779995"/>
                <a:gd name="connsiteX2" fmla="*/ 550606 w 2202270"/>
                <a:gd name="connsiteY2" fmla="*/ 2403126 h 2779995"/>
                <a:gd name="connsiteX3" fmla="*/ 766916 w 2202270"/>
                <a:gd name="connsiteY3" fmla="*/ 2707925 h 2779995"/>
                <a:gd name="connsiteX4" fmla="*/ 1012722 w 2202270"/>
                <a:gd name="connsiteY4" fmla="*/ 2776751 h 2779995"/>
                <a:gd name="connsiteX5" fmla="*/ 1238864 w 2202270"/>
                <a:gd name="connsiteY5" fmla="*/ 2639100 h 2779995"/>
                <a:gd name="connsiteX6" fmla="*/ 1415845 w 2202270"/>
                <a:gd name="connsiteY6" fmla="*/ 2393293 h 2779995"/>
                <a:gd name="connsiteX7" fmla="*/ 1740310 w 2202270"/>
                <a:gd name="connsiteY7" fmla="*/ 1764029 h 2779995"/>
                <a:gd name="connsiteX8" fmla="*/ 1946787 w 2202270"/>
                <a:gd name="connsiteY8" fmla="*/ 1095435 h 2779995"/>
                <a:gd name="connsiteX9" fmla="*/ 2172929 w 2202270"/>
                <a:gd name="connsiteY9" fmla="*/ 112209 h 2779995"/>
                <a:gd name="connsiteX10" fmla="*/ 2192593 w 2202270"/>
                <a:gd name="connsiteY10" fmla="*/ 63048 h 2779995"/>
                <a:gd name="connsiteX0" fmla="*/ 0 w 2202270"/>
                <a:gd name="connsiteY0" fmla="*/ 1990170 h 2779995"/>
                <a:gd name="connsiteX1" fmla="*/ 334297 w 2202270"/>
                <a:gd name="connsiteY1" fmla="*/ 2196648 h 2779995"/>
                <a:gd name="connsiteX2" fmla="*/ 550606 w 2202270"/>
                <a:gd name="connsiteY2" fmla="*/ 2403126 h 2779995"/>
                <a:gd name="connsiteX3" fmla="*/ 766916 w 2202270"/>
                <a:gd name="connsiteY3" fmla="*/ 2707925 h 2779995"/>
                <a:gd name="connsiteX4" fmla="*/ 1012722 w 2202270"/>
                <a:gd name="connsiteY4" fmla="*/ 2776751 h 2779995"/>
                <a:gd name="connsiteX5" fmla="*/ 1238864 w 2202270"/>
                <a:gd name="connsiteY5" fmla="*/ 2639100 h 2779995"/>
                <a:gd name="connsiteX6" fmla="*/ 1415845 w 2202270"/>
                <a:gd name="connsiteY6" fmla="*/ 2393293 h 2779995"/>
                <a:gd name="connsiteX7" fmla="*/ 1740310 w 2202270"/>
                <a:gd name="connsiteY7" fmla="*/ 1764029 h 2779995"/>
                <a:gd name="connsiteX8" fmla="*/ 1946787 w 2202270"/>
                <a:gd name="connsiteY8" fmla="*/ 1095435 h 2779995"/>
                <a:gd name="connsiteX9" fmla="*/ 2172929 w 2202270"/>
                <a:gd name="connsiteY9" fmla="*/ 112209 h 2779995"/>
                <a:gd name="connsiteX10" fmla="*/ 2192593 w 2202270"/>
                <a:gd name="connsiteY10" fmla="*/ 63048 h 2779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270" h="2779995">
                  <a:moveTo>
                    <a:pt x="0" y="1990170"/>
                  </a:moveTo>
                  <a:cubicBezTo>
                    <a:pt x="163871" y="2025402"/>
                    <a:pt x="242529" y="2127822"/>
                    <a:pt x="334297" y="2196648"/>
                  </a:cubicBezTo>
                  <a:cubicBezTo>
                    <a:pt x="426065" y="2265474"/>
                    <a:pt x="478503" y="2317913"/>
                    <a:pt x="550606" y="2403126"/>
                  </a:cubicBezTo>
                  <a:cubicBezTo>
                    <a:pt x="622709" y="2488339"/>
                    <a:pt x="689897" y="2645654"/>
                    <a:pt x="766916" y="2707925"/>
                  </a:cubicBezTo>
                  <a:cubicBezTo>
                    <a:pt x="843935" y="2770196"/>
                    <a:pt x="934064" y="2788222"/>
                    <a:pt x="1012722" y="2776751"/>
                  </a:cubicBezTo>
                  <a:cubicBezTo>
                    <a:pt x="1091380" y="2765280"/>
                    <a:pt x="1171677" y="2703010"/>
                    <a:pt x="1238864" y="2639100"/>
                  </a:cubicBezTo>
                  <a:cubicBezTo>
                    <a:pt x="1306051" y="2575190"/>
                    <a:pt x="1332271" y="2539138"/>
                    <a:pt x="1415845" y="2393293"/>
                  </a:cubicBezTo>
                  <a:cubicBezTo>
                    <a:pt x="1499419" y="2247448"/>
                    <a:pt x="1651820" y="1980339"/>
                    <a:pt x="1740310" y="1764029"/>
                  </a:cubicBezTo>
                  <a:cubicBezTo>
                    <a:pt x="1828800" y="1547719"/>
                    <a:pt x="1874684" y="1370738"/>
                    <a:pt x="1946787" y="1095435"/>
                  </a:cubicBezTo>
                  <a:cubicBezTo>
                    <a:pt x="2018890" y="820132"/>
                    <a:pt x="2131961" y="284273"/>
                    <a:pt x="2172929" y="112209"/>
                  </a:cubicBezTo>
                  <a:cubicBezTo>
                    <a:pt x="2213897" y="-59856"/>
                    <a:pt x="2203245" y="1596"/>
                    <a:pt x="2192593" y="63048"/>
                  </a:cubicBezTo>
                </a:path>
              </a:pathLst>
            </a:cu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2C5AC8-0020-4F28-9DA0-F5602D0C93FC}"/>
                </a:ext>
              </a:extLst>
            </p:cNvPr>
            <p:cNvCxnSpPr>
              <a:cxnSpLocks/>
            </p:cNvCxnSpPr>
            <p:nvPr/>
          </p:nvCxnSpPr>
          <p:spPr>
            <a:xfrm>
              <a:off x="2175269" y="5137650"/>
              <a:ext cx="14867" cy="821268"/>
            </a:xfrm>
            <a:prstGeom prst="line">
              <a:avLst/>
            </a:prstGeom>
            <a:ln w="2540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B4849C-2737-41A4-9374-C11FEDA86833}"/>
                    </a:ext>
                  </a:extLst>
                </p:cNvPr>
                <p:cNvSpPr txBox="1"/>
                <p:nvPr/>
              </p:nvSpPr>
              <p:spPr>
                <a:xfrm>
                  <a:off x="2097895" y="4559738"/>
                  <a:ext cx="645305" cy="545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r>
                          <a:rPr lang="en-US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ad>
                          <m:radPr>
                            <m:degHide m:val="on"/>
                            <m:ctrlPr>
                              <a:rPr lang="en-US" sz="1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den>
                            </m:f>
                          </m:e>
                        </m:rad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4EB4849C-2737-41A4-9374-C11FEDA868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97895" y="4559738"/>
                  <a:ext cx="645305" cy="545662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C7C00DEE-1EA9-45BF-BFCE-E4AA784D2F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2914708"/>
              </p:ext>
            </p:extLst>
          </p:nvPr>
        </p:nvGraphicFramePr>
        <p:xfrm>
          <a:off x="4800600" y="4267200"/>
          <a:ext cx="2520950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6" name="Equation" r:id="rId16" imgW="1892160" imgH="419040" progId="Equation.DSMT4">
                  <p:embed/>
                </p:oleObj>
              </mc:Choice>
              <mc:Fallback>
                <p:oleObj name="Equation" r:id="rId16" imgW="189216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00600" y="4267200"/>
                        <a:ext cx="2520950" cy="557213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4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16CB78-662F-4005-AD58-18C5C7F1DA37}"/>
              </a:ext>
            </a:extLst>
          </p:cNvPr>
          <p:cNvSpPr txBox="1"/>
          <p:nvPr/>
        </p:nvSpPr>
        <p:spPr>
          <a:xfrm>
            <a:off x="2628110" y="166047"/>
            <a:ext cx="38927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Spontaneous symmetry breaking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3E3052-497C-4297-B2BE-FC700587910F}"/>
              </a:ext>
            </a:extLst>
          </p:cNvPr>
          <p:cNvSpPr txBox="1"/>
          <p:nvPr/>
        </p:nvSpPr>
        <p:spPr>
          <a:xfrm>
            <a:off x="609600" y="728246"/>
            <a:ext cx="51966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 the same Lagrangian with invert sign of mass term.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3F2CF92-A0AE-417A-9C74-738B810AC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815552"/>
              </p:ext>
            </p:extLst>
          </p:nvPr>
        </p:nvGraphicFramePr>
        <p:xfrm>
          <a:off x="2792413" y="1092200"/>
          <a:ext cx="3089275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7" name="Equation" r:id="rId3" imgW="1917360" imgH="253800" progId="Equation.DSMT4">
                  <p:embed/>
                </p:oleObj>
              </mc:Choice>
              <mc:Fallback>
                <p:oleObj name="Equation" r:id="rId3" imgW="1917360" imgH="25380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8634E8-524F-4264-B5A1-2108178734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92413" y="1092200"/>
                        <a:ext cx="3089275" cy="409575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E4C7CE-B173-4C48-8DDC-2AB8693E5784}"/>
                  </a:ext>
                </a:extLst>
              </p:cNvPr>
              <p:cNvSpPr txBox="1"/>
              <p:nvPr/>
            </p:nvSpPr>
            <p:spPr>
              <a:xfrm>
                <a:off x="2667000" y="2590800"/>
                <a:ext cx="3433376" cy="500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E4C7CE-B173-4C48-8DDC-2AB8693E5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0" y="2590800"/>
                <a:ext cx="3433376" cy="500393"/>
              </a:xfrm>
              <a:prstGeom prst="rect">
                <a:avLst/>
              </a:prstGeom>
              <a:blipFill>
                <a:blip r:embed="rId7"/>
                <a:stretch>
                  <a:fillRect l="-1599"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183A09-7B3A-4A68-915B-AE28654CC831}"/>
                  </a:ext>
                </a:extLst>
              </p:cNvPr>
              <p:cNvSpPr txBox="1"/>
              <p:nvPr/>
            </p:nvSpPr>
            <p:spPr>
              <a:xfrm>
                <a:off x="1225763" y="2133600"/>
                <a:ext cx="6241837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Let’s choose a ground state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) and redefine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following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1183A09-7B3A-4A68-915B-AE28654CC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63" y="2133600"/>
                <a:ext cx="6241837" cy="435568"/>
              </a:xfrm>
              <a:prstGeom prst="rect">
                <a:avLst/>
              </a:prstGeom>
              <a:blipFill>
                <a:blip r:embed="rId8"/>
                <a:stretch>
                  <a:fillRect l="-488" r="-391" b="-4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1ACB865-0F8D-4DE0-9BBC-2DD1C86BB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348556"/>
              </p:ext>
            </p:extLst>
          </p:nvPr>
        </p:nvGraphicFramePr>
        <p:xfrm>
          <a:off x="2660125" y="3180736"/>
          <a:ext cx="3588275" cy="5221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8" name="Equation" r:id="rId9" imgW="2692080" imgH="393480" progId="Equation.DSMT4">
                  <p:embed/>
                </p:oleObj>
              </mc:Choice>
              <mc:Fallback>
                <p:oleObj name="Equation" r:id="rId9" imgW="269208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3F2CF92-A0AE-417A-9C74-738B810ACD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660125" y="3180736"/>
                        <a:ext cx="3588275" cy="522169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81900ED2-310F-449B-A16E-07366C89C9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4730530"/>
              </p:ext>
            </p:extLst>
          </p:nvPr>
        </p:nvGraphicFramePr>
        <p:xfrm>
          <a:off x="3173360" y="3810000"/>
          <a:ext cx="25828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29" name="Equation" r:id="rId11" imgW="2133360" imgH="393480" progId="Equation.DSMT4">
                  <p:embed/>
                </p:oleObj>
              </mc:Choice>
              <mc:Fallback>
                <p:oleObj name="Equation" r:id="rId11" imgW="2133360" imgH="39348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F1ACB865-0F8D-4DE0-9BBC-2DD1C86BB6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173360" y="3810000"/>
                        <a:ext cx="2582863" cy="47307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B53585E-8D09-4C29-9916-4FD96E2D0C25}"/>
              </a:ext>
            </a:extLst>
          </p:cNvPr>
          <p:cNvSpPr txBox="1"/>
          <p:nvPr/>
        </p:nvSpPr>
        <p:spPr>
          <a:xfrm>
            <a:off x="1865844" y="3962400"/>
            <a:ext cx="877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Where,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2E0EB8-C40D-433A-8EDE-FD8850A695EE}"/>
                  </a:ext>
                </a:extLst>
              </p:cNvPr>
              <p:cNvSpPr txBox="1"/>
              <p:nvPr/>
            </p:nvSpPr>
            <p:spPr>
              <a:xfrm>
                <a:off x="2057400" y="4462046"/>
                <a:ext cx="491358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New L is expressed in terms of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and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using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52E0EB8-C40D-433A-8EDE-FD8850A69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4462046"/>
                <a:ext cx="4913589" cy="338554"/>
              </a:xfrm>
              <a:prstGeom prst="rect">
                <a:avLst/>
              </a:prstGeom>
              <a:blipFill>
                <a:blip r:embed="rId13"/>
                <a:stretch>
                  <a:fillRect l="-74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A458F8E-2721-4B7B-8E0C-CA991FA73B51}"/>
              </a:ext>
            </a:extLst>
          </p:cNvPr>
          <p:cNvSpPr txBox="1"/>
          <p:nvPr/>
        </p:nvSpPr>
        <p:spPr>
          <a:xfrm>
            <a:off x="857864" y="5358825"/>
            <a:ext cx="7624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Generally the number of massless field (called Goldstone fields) which appears is equal to</a:t>
            </a:r>
          </a:p>
          <a:p>
            <a:r>
              <a:rPr lang="en-US" sz="1600" dirty="0">
                <a:solidFill>
                  <a:schemeClr val="bg1"/>
                </a:solidFill>
              </a:rPr>
              <a:t>number of generators of the continuous symmetry broken spontaneously.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318B8D-755D-4B7C-8DD2-050B446EA207}"/>
              </a:ext>
            </a:extLst>
          </p:cNvPr>
          <p:cNvSpPr txBox="1"/>
          <p:nvPr/>
        </p:nvSpPr>
        <p:spPr>
          <a:xfrm>
            <a:off x="914400" y="5011372"/>
            <a:ext cx="2013885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Goldstone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AF8BB2-3423-4690-BC1C-11FAE4FB05D1}"/>
                  </a:ext>
                </a:extLst>
              </p:cNvPr>
              <p:cNvSpPr/>
              <p:nvPr/>
            </p:nvSpPr>
            <p:spPr>
              <a:xfrm>
                <a:off x="2819400" y="1524000"/>
                <a:ext cx="3074688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0, 2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4AF8BB2-3423-4690-BC1C-11FAE4FB0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1524000"/>
                <a:ext cx="3074688" cy="560538"/>
              </a:xfrm>
              <a:prstGeom prst="rect">
                <a:avLst/>
              </a:prstGeom>
              <a:blipFill>
                <a:blip r:embed="rId14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5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  <p:bldP spid="13" grpId="0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10ED4-A8BF-4663-BE09-56AD06AE5C30}"/>
              </a:ext>
            </a:extLst>
          </p:cNvPr>
          <p:cNvSpPr txBox="1"/>
          <p:nvPr/>
        </p:nvSpPr>
        <p:spPr>
          <a:xfrm>
            <a:off x="2181674" y="166047"/>
            <a:ext cx="478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Spontaneous breaking of local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554A7-0863-45C6-A53B-10C5961A42E6}"/>
              </a:ext>
            </a:extLst>
          </p:cNvPr>
          <p:cNvSpPr txBox="1"/>
          <p:nvPr/>
        </p:nvSpPr>
        <p:spPr>
          <a:xfrm>
            <a:off x="609600" y="728246"/>
            <a:ext cx="6326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 the corresponding Lagrangian having U(1) local gauge symmetry.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A04A7D-AC0C-49C3-9CF0-4162EC36F04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707350"/>
              </p:ext>
            </p:extLst>
          </p:nvPr>
        </p:nvGraphicFramePr>
        <p:xfrm>
          <a:off x="2636838" y="1066800"/>
          <a:ext cx="35655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2" name="Equation" r:id="rId3" imgW="2946240" imgH="393480" progId="Equation.DSMT4">
                  <p:embed/>
                </p:oleObj>
              </mc:Choice>
              <mc:Fallback>
                <p:oleObj name="Equation" r:id="rId3" imgW="2946240" imgH="39348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63F2CF92-A0AE-417A-9C74-738B810ACD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6838" y="1066800"/>
                        <a:ext cx="3565525" cy="4778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32693-4D90-46C8-AD51-BFDBF85D53D2}"/>
                  </a:ext>
                </a:extLst>
              </p:cNvPr>
              <p:cNvSpPr txBox="1"/>
              <p:nvPr/>
            </p:nvSpPr>
            <p:spPr>
              <a:xfrm>
                <a:off x="1905000" y="1616125"/>
                <a:ext cx="5084277" cy="441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32693-4D90-46C8-AD51-BFDBF85D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616125"/>
                <a:ext cx="5084277" cy="441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37F3E-BEFD-4FC7-8EA0-D4FD60B26B82}"/>
                  </a:ext>
                </a:extLst>
              </p:cNvPr>
              <p:cNvSpPr txBox="1"/>
              <p:nvPr/>
            </p:nvSpPr>
            <p:spPr>
              <a:xfrm>
                <a:off x="2799637" y="3124200"/>
                <a:ext cx="3067763" cy="455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37F3E-BEFD-4FC7-8EA0-D4FD60B26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637" y="3124200"/>
                <a:ext cx="3067763" cy="455061"/>
              </a:xfrm>
              <a:prstGeom prst="rect">
                <a:avLst/>
              </a:prstGeom>
              <a:blipFill>
                <a:blip r:embed="rId8"/>
                <a:stretch>
                  <a:fillRect l="-99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FA23D9-1D9C-43BC-9095-A14ECA51DEAB}"/>
                  </a:ext>
                </a:extLst>
              </p:cNvPr>
              <p:cNvSpPr txBox="1"/>
              <p:nvPr/>
            </p:nvSpPr>
            <p:spPr>
              <a:xfrm>
                <a:off x="1225763" y="2667000"/>
                <a:ext cx="6241837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Let’s choose a ground state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) and redefine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following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FA23D9-1D9C-43BC-9095-A14ECA51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63" y="2667000"/>
                <a:ext cx="6241837" cy="435568"/>
              </a:xfrm>
              <a:prstGeom prst="rect">
                <a:avLst/>
              </a:prstGeom>
              <a:blipFill>
                <a:blip r:embed="rId9"/>
                <a:stretch>
                  <a:fillRect l="-488" r="-39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903A617-2862-470E-B3FD-D9C45D62EB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736171"/>
              </p:ext>
            </p:extLst>
          </p:nvPr>
        </p:nvGraphicFramePr>
        <p:xfrm>
          <a:off x="1458913" y="3657600"/>
          <a:ext cx="60848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3" name="Equation" r:id="rId10" imgW="5029200" imgH="393480" progId="Equation.DSMT4">
                  <p:embed/>
                </p:oleObj>
              </mc:Choice>
              <mc:Fallback>
                <p:oleObj name="Equation" r:id="rId10" imgW="502920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A04A7D-AC0C-49C3-9CF0-4162EC36F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8913" y="3657600"/>
                        <a:ext cx="6084887" cy="47783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AA17778-F01F-445B-9228-00318B05136D}"/>
              </a:ext>
            </a:extLst>
          </p:cNvPr>
          <p:cNvSpPr/>
          <p:nvPr/>
        </p:nvSpPr>
        <p:spPr>
          <a:xfrm>
            <a:off x="6319192" y="3544528"/>
            <a:ext cx="1005840" cy="722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F0DD-732A-41F2-9410-D18E6E8436AA}"/>
              </a:ext>
            </a:extLst>
          </p:cNvPr>
          <p:cNvSpPr txBox="1"/>
          <p:nvPr/>
        </p:nvSpPr>
        <p:spPr>
          <a:xfrm>
            <a:off x="6388800" y="1229447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C000"/>
                </a:solidFill>
              </a:rPr>
              <a:t>dof</a:t>
            </a:r>
            <a:r>
              <a:rPr lang="en-US" sz="1600" dirty="0">
                <a:solidFill>
                  <a:srgbClr val="FFC000"/>
                </a:solidFill>
              </a:rPr>
              <a:t>= 2 (s=0) + 2(s=1)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A918F-5E66-4DCF-9D4A-67F637922A4D}"/>
              </a:ext>
            </a:extLst>
          </p:cNvPr>
          <p:cNvSpPr txBox="1"/>
          <p:nvPr/>
        </p:nvSpPr>
        <p:spPr>
          <a:xfrm>
            <a:off x="6952145" y="4202668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C000"/>
                </a:solidFill>
              </a:rPr>
              <a:t>dof</a:t>
            </a:r>
            <a:r>
              <a:rPr lang="en-US" sz="1600" dirty="0">
                <a:solidFill>
                  <a:srgbClr val="FFC000"/>
                </a:solidFill>
              </a:rPr>
              <a:t>= 2 (s=0) + 3(s=1)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086F74-536D-4229-9AB5-32E248E6B58E}"/>
              </a:ext>
            </a:extLst>
          </p:cNvPr>
          <p:cNvSpPr txBox="1"/>
          <p:nvPr/>
        </p:nvSpPr>
        <p:spPr>
          <a:xfrm>
            <a:off x="1053802" y="4572000"/>
            <a:ext cx="71219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The problem of invalid term and inequivalent </a:t>
            </a:r>
            <a:r>
              <a:rPr lang="en-US" sz="1600" dirty="0" err="1">
                <a:solidFill>
                  <a:schemeClr val="bg1"/>
                </a:solidFill>
              </a:rPr>
              <a:t>d.o.f</a:t>
            </a:r>
            <a:r>
              <a:rPr lang="en-US" sz="1600" dirty="0">
                <a:solidFill>
                  <a:schemeClr val="bg1"/>
                </a:solidFill>
              </a:rPr>
              <a:t> of particle count can be resolved</a:t>
            </a:r>
          </a:p>
          <a:p>
            <a:r>
              <a:rPr lang="en-US" sz="1600" dirty="0">
                <a:solidFill>
                  <a:schemeClr val="bg1"/>
                </a:solidFill>
              </a:rPr>
              <a:t>by working in unitary gauge.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E435F9-4A67-4BD0-A7D1-D559132B69AE}"/>
                  </a:ext>
                </a:extLst>
              </p:cNvPr>
              <p:cNvSpPr txBox="1"/>
              <p:nvPr/>
            </p:nvSpPr>
            <p:spPr>
              <a:xfrm>
                <a:off x="1066800" y="5259939"/>
                <a:ext cx="7304372" cy="455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through gauge transformation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FE435F9-4A67-4BD0-A7D1-D559132B69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259939"/>
                <a:ext cx="7304372" cy="455061"/>
              </a:xfrm>
              <a:prstGeom prst="rect">
                <a:avLst/>
              </a:prstGeom>
              <a:blipFill>
                <a:blip r:embed="rId12"/>
                <a:stretch>
                  <a:fillRect l="-417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52CA69A1-7582-4E31-9A92-B1D05C3782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941422"/>
              </p:ext>
            </p:extLst>
          </p:nvPr>
        </p:nvGraphicFramePr>
        <p:xfrm>
          <a:off x="5686425" y="5819775"/>
          <a:ext cx="2713038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4" name="Equation" r:id="rId13" imgW="1854000" imgH="203040" progId="Equation.DSMT4">
                  <p:embed/>
                </p:oleObj>
              </mc:Choice>
              <mc:Fallback>
                <p:oleObj name="Equation" r:id="rId13" imgW="1854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86425" y="5819775"/>
                        <a:ext cx="2713038" cy="29845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6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81E90A-01ED-4B48-BBB7-178AA8DFF96F}"/>
                  </a:ext>
                </a:extLst>
              </p:cNvPr>
              <p:cNvSpPr/>
              <p:nvPr/>
            </p:nvSpPr>
            <p:spPr>
              <a:xfrm>
                <a:off x="2819400" y="2057400"/>
                <a:ext cx="3074688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0, 2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81E90A-01ED-4B48-BBB7-178AA8DFF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057400"/>
                <a:ext cx="3074688" cy="560538"/>
              </a:xfrm>
              <a:prstGeom prst="rect">
                <a:avLst/>
              </a:prstGeom>
              <a:blipFill>
                <a:blip r:embed="rId15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38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3" grpId="0" animBg="1"/>
      <p:bldP spid="14" grpId="0"/>
      <p:bldP spid="15" grpId="0"/>
      <p:bldP spid="16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B210ED4-A8BF-4663-BE09-56AD06AE5C30}"/>
              </a:ext>
            </a:extLst>
          </p:cNvPr>
          <p:cNvSpPr txBox="1"/>
          <p:nvPr/>
        </p:nvSpPr>
        <p:spPr>
          <a:xfrm>
            <a:off x="2181674" y="166047"/>
            <a:ext cx="4785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Spontaneous breaking of local symmetry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6554A7-0863-45C6-A53B-10C5961A42E6}"/>
              </a:ext>
            </a:extLst>
          </p:cNvPr>
          <p:cNvSpPr txBox="1"/>
          <p:nvPr/>
        </p:nvSpPr>
        <p:spPr>
          <a:xfrm>
            <a:off x="609600" y="728246"/>
            <a:ext cx="63260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Consider the corresponding Lagrangian having U(1) local gauge symmetry.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A04A7D-AC0C-49C3-9CF0-4162EC36F04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636838" y="1066800"/>
          <a:ext cx="3565525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6" name="Equation" r:id="rId3" imgW="2946240" imgH="393480" progId="Equation.DSMT4">
                  <p:embed/>
                </p:oleObj>
              </mc:Choice>
              <mc:Fallback>
                <p:oleObj name="Equation" r:id="rId3" imgW="2946240" imgH="393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BBA04A7D-AC0C-49C3-9CF0-4162EC36F0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36838" y="1066800"/>
                        <a:ext cx="3565525" cy="477838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32693-4D90-46C8-AD51-BFDBF85D53D2}"/>
                  </a:ext>
                </a:extLst>
              </p:cNvPr>
              <p:cNvSpPr txBox="1"/>
              <p:nvPr/>
            </p:nvSpPr>
            <p:spPr>
              <a:xfrm>
                <a:off x="1905000" y="1616125"/>
                <a:ext cx="5084277" cy="441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    </m:t>
                    </m:r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den>
                    </m:f>
                    <m:sSub>
                      <m:sSub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32693-4D90-46C8-AD51-BFDBF85D5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1616125"/>
                <a:ext cx="5084277" cy="4412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37F3E-BEFD-4FC7-8EA0-D4FD60B26B82}"/>
                  </a:ext>
                </a:extLst>
              </p:cNvPr>
              <p:cNvSpPr txBox="1"/>
              <p:nvPr/>
            </p:nvSpPr>
            <p:spPr>
              <a:xfrm>
                <a:off x="2799637" y="3124200"/>
                <a:ext cx="3067763" cy="455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B437F3E-BEFD-4FC7-8EA0-D4FD60B26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637" y="3124200"/>
                <a:ext cx="3067763" cy="455061"/>
              </a:xfrm>
              <a:prstGeom prst="rect">
                <a:avLst/>
              </a:prstGeom>
              <a:blipFill>
                <a:blip r:embed="rId8"/>
                <a:stretch>
                  <a:fillRect l="-99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FA23D9-1D9C-43BC-9095-A14ECA51DEAB}"/>
                  </a:ext>
                </a:extLst>
              </p:cNvPr>
              <p:cNvSpPr txBox="1"/>
              <p:nvPr/>
            </p:nvSpPr>
            <p:spPr>
              <a:xfrm>
                <a:off x="1225763" y="2667000"/>
                <a:ext cx="6241837" cy="435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Let’s choose a ground state (say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) and redefine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as following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0FA23D9-1D9C-43BC-9095-A14ECA51D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763" y="2667000"/>
                <a:ext cx="6241837" cy="435568"/>
              </a:xfrm>
              <a:prstGeom prst="rect">
                <a:avLst/>
              </a:prstGeom>
              <a:blipFill>
                <a:blip r:embed="rId9"/>
                <a:stretch>
                  <a:fillRect l="-488" r="-391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903A617-2862-470E-B3FD-D9C45D62EB9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458913" y="3657600"/>
          <a:ext cx="6084887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7" name="Equation" r:id="rId10" imgW="5029200" imgH="393480" progId="Equation.DSMT4">
                  <p:embed/>
                </p:oleObj>
              </mc:Choice>
              <mc:Fallback>
                <p:oleObj name="Equation" r:id="rId10" imgW="5029200" imgH="393480" progId="Equation.DSMT4">
                  <p:embed/>
                  <p:pic>
                    <p:nvPicPr>
                      <p:cNvPr id="12" name="Object 11">
                        <a:extLst>
                          <a:ext uri="{FF2B5EF4-FFF2-40B4-BE49-F238E27FC236}">
                            <a16:creationId xmlns:a16="http://schemas.microsoft.com/office/drawing/2014/main" id="{4903A617-2862-470E-B3FD-D9C45D62EB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58913" y="3657600"/>
                        <a:ext cx="6084887" cy="477838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Oval 12">
            <a:extLst>
              <a:ext uri="{FF2B5EF4-FFF2-40B4-BE49-F238E27FC236}">
                <a16:creationId xmlns:a16="http://schemas.microsoft.com/office/drawing/2014/main" id="{FAA17778-F01F-445B-9228-00318B05136D}"/>
              </a:ext>
            </a:extLst>
          </p:cNvPr>
          <p:cNvSpPr/>
          <p:nvPr/>
        </p:nvSpPr>
        <p:spPr>
          <a:xfrm>
            <a:off x="6319192" y="3544528"/>
            <a:ext cx="1005840" cy="72273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E5F0DD-732A-41F2-9410-D18E6E8436AA}"/>
              </a:ext>
            </a:extLst>
          </p:cNvPr>
          <p:cNvSpPr txBox="1"/>
          <p:nvPr/>
        </p:nvSpPr>
        <p:spPr>
          <a:xfrm>
            <a:off x="6388800" y="1229447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C000"/>
                </a:solidFill>
              </a:rPr>
              <a:t>dof</a:t>
            </a:r>
            <a:r>
              <a:rPr lang="en-US" sz="1600" dirty="0">
                <a:solidFill>
                  <a:srgbClr val="FFC000"/>
                </a:solidFill>
              </a:rPr>
              <a:t>= 2 (s=0) + 2(s=1)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2A918F-5E66-4DCF-9D4A-67F637922A4D}"/>
              </a:ext>
            </a:extLst>
          </p:cNvPr>
          <p:cNvSpPr txBox="1"/>
          <p:nvPr/>
        </p:nvSpPr>
        <p:spPr>
          <a:xfrm>
            <a:off x="6952145" y="4202668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FFC000"/>
                </a:solidFill>
              </a:rPr>
              <a:t>dof</a:t>
            </a:r>
            <a:r>
              <a:rPr lang="en-US" sz="1600" dirty="0">
                <a:solidFill>
                  <a:srgbClr val="FFC000"/>
                </a:solidFill>
              </a:rPr>
              <a:t>= 2 (s=0) + 3(s=1)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81E90A-01ED-4B48-BBB7-178AA8DFF96F}"/>
                  </a:ext>
                </a:extLst>
              </p:cNvPr>
              <p:cNvSpPr/>
              <p:nvPr/>
            </p:nvSpPr>
            <p:spPr>
              <a:xfrm>
                <a:off x="2819400" y="2057400"/>
                <a:ext cx="3074688" cy="5605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p>
                      </m:sSup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where</m:t>
                      </m:r>
                      <m:r>
                        <m:rPr>
                          <m:nor/>
                        </m:rP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0, 2</m:t>
                      </m:r>
                      <m:r>
                        <m:rPr>
                          <m:sty m:val="p"/>
                        </m:rPr>
                        <a:rPr lang="el-GR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π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2581E90A-01ED-4B48-BBB7-178AA8DFF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00" y="2057400"/>
                <a:ext cx="3074688" cy="560538"/>
              </a:xfrm>
              <a:prstGeom prst="rect">
                <a:avLst/>
              </a:prstGeom>
              <a:blipFill>
                <a:blip r:embed="rId12"/>
                <a:stretch>
                  <a:fillRect b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A39F83-5BFC-4489-AFA4-144FCFC40016}"/>
                  </a:ext>
                </a:extLst>
              </p:cNvPr>
              <p:cNvSpPr txBox="1"/>
              <p:nvPr/>
            </p:nvSpPr>
            <p:spPr>
              <a:xfrm>
                <a:off x="1406298" y="4267200"/>
                <a:ext cx="347050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Unitary gauge is implemented by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6A39F83-5BFC-4489-AFA4-144FCFC400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298" y="4267200"/>
                <a:ext cx="3470502" cy="338554"/>
              </a:xfrm>
              <a:prstGeom prst="rect">
                <a:avLst/>
              </a:prstGeom>
              <a:blipFill>
                <a:blip r:embed="rId13"/>
                <a:stretch>
                  <a:fillRect l="-1054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75E053F4-84FD-46DE-AECF-2C0B871E50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7379296"/>
              </p:ext>
            </p:extLst>
          </p:nvPr>
        </p:nvGraphicFramePr>
        <p:xfrm>
          <a:off x="1854200" y="4648200"/>
          <a:ext cx="5270500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8" name="Equation" r:id="rId14" imgW="4356000" imgH="393480" progId="Equation.DSMT4">
                  <p:embed/>
                </p:oleObj>
              </mc:Choice>
              <mc:Fallback>
                <p:oleObj name="Equation" r:id="rId14" imgW="4356000" imgH="393480" progId="Equation.DSMT4">
                  <p:embed/>
                  <p:pic>
                    <p:nvPicPr>
                      <p:cNvPr id="19" name="Object 18">
                        <a:extLst>
                          <a:ext uri="{FF2B5EF4-FFF2-40B4-BE49-F238E27FC236}">
                            <a16:creationId xmlns:a16="http://schemas.microsoft.com/office/drawing/2014/main" id="{C98BF7CE-50F3-4DF1-9C00-69B2917326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854200" y="4648200"/>
                        <a:ext cx="5270500" cy="477838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F0CB4D18-2992-40EF-89DA-313D918729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2828512"/>
              </p:ext>
            </p:extLst>
          </p:nvPr>
        </p:nvGraphicFramePr>
        <p:xfrm>
          <a:off x="3054350" y="5257800"/>
          <a:ext cx="28892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29" name="Equation" r:id="rId16" imgW="2387520" imgH="393480" progId="Equation.DSMT4">
                  <p:embed/>
                </p:oleObj>
              </mc:Choice>
              <mc:Fallback>
                <p:oleObj name="Equation" r:id="rId16" imgW="2387520" imgH="39348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679084F6-C54D-44DA-BB19-71AD5A8E57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3054350" y="5257800"/>
                        <a:ext cx="2889250" cy="477837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314BB04-C967-4EEE-8472-200A67D1B65F}"/>
              </a:ext>
            </a:extLst>
          </p:cNvPr>
          <p:cNvSpPr txBox="1"/>
          <p:nvPr/>
        </p:nvSpPr>
        <p:spPr>
          <a:xfrm>
            <a:off x="3657600" y="5867400"/>
            <a:ext cx="18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Higgs Mechanism</a:t>
            </a:r>
          </a:p>
        </p:txBody>
      </p:sp>
    </p:spTree>
    <p:extLst>
      <p:ext uri="{BB962C8B-B14F-4D97-AF65-F5344CB8AC3E}">
        <p14:creationId xmlns:p14="http://schemas.microsoft.com/office/powerpoint/2010/main" val="388268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7813" y="548680"/>
            <a:ext cx="8072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Field Theory and the Electroweak Standard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86200" y="3333690"/>
            <a:ext cx="1499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Faisal </a:t>
            </a:r>
            <a:r>
              <a:rPr lang="en-SG" sz="2000" dirty="0" err="1">
                <a:solidFill>
                  <a:schemeClr val="bg1"/>
                </a:solidFill>
              </a:rPr>
              <a:t>Akram</a:t>
            </a:r>
            <a:endParaRPr lang="en-SG" sz="2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11353" y="5692914"/>
            <a:ext cx="47512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2000" dirty="0">
                <a:solidFill>
                  <a:schemeClr val="bg1"/>
                </a:solidFill>
              </a:rPr>
              <a:t>7</a:t>
            </a:r>
            <a:r>
              <a:rPr lang="en-SG" sz="2000" baseline="30000" dirty="0">
                <a:solidFill>
                  <a:schemeClr val="bg1"/>
                </a:solidFill>
              </a:rPr>
              <a:t>th</a:t>
            </a:r>
            <a:r>
              <a:rPr lang="en-SG" sz="2000" dirty="0">
                <a:solidFill>
                  <a:schemeClr val="bg1"/>
                </a:solidFill>
              </a:rPr>
              <a:t> School on LHC Physics, 6-18 August 2018</a:t>
            </a:r>
          </a:p>
          <a:p>
            <a:pPr algn="ctr"/>
            <a:r>
              <a:rPr lang="en-SG" sz="2000" dirty="0">
                <a:solidFill>
                  <a:schemeClr val="bg1"/>
                </a:solidFill>
              </a:rPr>
              <a:t>NCP, Islamabad.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48018" y="1109246"/>
            <a:ext cx="1309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(Lecture 3)</a:t>
            </a:r>
          </a:p>
        </p:txBody>
      </p:sp>
    </p:spTree>
    <p:extLst>
      <p:ext uri="{BB962C8B-B14F-4D97-AF65-F5344CB8AC3E}">
        <p14:creationId xmlns:p14="http://schemas.microsoft.com/office/powerpoint/2010/main" val="24257360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0" y="228600"/>
            <a:ext cx="14721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Outlines</a:t>
            </a:r>
            <a:endParaRPr lang="en-SG" sz="2800" dirty="0">
              <a:solidFill>
                <a:schemeClr val="bg1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99592" y="685800"/>
            <a:ext cx="588220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Introduction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Particle contents of the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main principle of its construction</a:t>
            </a:r>
          </a:p>
          <a:p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Brief review of quantum field </a:t>
            </a:r>
            <a:r>
              <a:rPr lang="en-US" sz="1600" dirty="0" err="1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theoy</a:t>
            </a:r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Lagrangian formalism of field theory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Connection between fields and particles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Lorentz and gauge symmetries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Gauge principle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Spontaneous symmetry breaking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Higgs mechanism</a:t>
            </a:r>
          </a:p>
          <a:p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Derivation of the EW standard model Lagrangian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Higgs sector of the EW standard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Interactions of Lepton and quarks with gauge fields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Yukawa couplings and CKM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Tahoma" pitchFamily="34" charset="0"/>
                <a:cs typeface="Tahoma" pitchFamily="34" charset="0"/>
              </a:rPr>
              <a:t>The gauge sector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bg1"/>
              </a:solidFill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Phenomenology and precision tests of the EW standard model</a:t>
            </a:r>
          </a:p>
          <a:p>
            <a:endParaRPr lang="en-US" sz="1600" dirty="0">
              <a:solidFill>
                <a:schemeClr val="bg1"/>
              </a:solidFill>
              <a:highlight>
                <a:srgbClr val="E46C0A"/>
              </a:highlight>
              <a:ea typeface="Tahoma" pitchFamily="34" charset="0"/>
              <a:cs typeface="Tahoma" pitchFamily="34" charset="0"/>
            </a:endParaRPr>
          </a:p>
          <a:p>
            <a:r>
              <a:rPr lang="en-US" sz="1600" dirty="0">
                <a:solidFill>
                  <a:schemeClr val="bg1"/>
                </a:solidFill>
                <a:highlight>
                  <a:srgbClr val="E46C0A"/>
                </a:highlight>
                <a:ea typeface="Tahoma" pitchFamily="34" charset="0"/>
                <a:cs typeface="Tahoma" pitchFamily="34" charset="0"/>
              </a:rPr>
              <a:t>Conclusion</a:t>
            </a: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83E8D9AD-77E4-4F93-9BF1-4A14C8A24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653529" y="1193282"/>
            <a:ext cx="249189" cy="249189"/>
          </a:xfrm>
          <a:prstGeom prst="rect">
            <a:avLst/>
          </a:prstGeom>
        </p:spPr>
      </p:pic>
      <p:pic>
        <p:nvPicPr>
          <p:cNvPr id="5" name="Graphic 4" descr="Checkmark">
            <a:extLst>
              <a:ext uri="{FF2B5EF4-FFF2-40B4-BE49-F238E27FC236}">
                <a16:creationId xmlns:a16="http://schemas.microsoft.com/office/drawing/2014/main" id="{598CA353-9A67-46F3-B533-E10E430A3A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653529" y="1498082"/>
            <a:ext cx="249189" cy="249189"/>
          </a:xfrm>
          <a:prstGeom prst="rect">
            <a:avLst/>
          </a:prstGeom>
        </p:spPr>
      </p:pic>
      <p:pic>
        <p:nvPicPr>
          <p:cNvPr id="6" name="Graphic 5" descr="Checkmark">
            <a:extLst>
              <a:ext uri="{FF2B5EF4-FFF2-40B4-BE49-F238E27FC236}">
                <a16:creationId xmlns:a16="http://schemas.microsoft.com/office/drawing/2014/main" id="{9887A2E2-FFDE-49D4-9FAD-2556DA5367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805929" y="2412482"/>
            <a:ext cx="249189" cy="249189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F1391975-4269-4E36-8700-E2F8C1B976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1449657">
            <a:off x="4805929" y="2672329"/>
            <a:ext cx="249189" cy="249189"/>
          </a:xfrm>
          <a:prstGeom prst="rect">
            <a:avLst/>
          </a:prstGeom>
        </p:spPr>
      </p:pic>
      <p:pic>
        <p:nvPicPr>
          <p:cNvPr id="8" name="Graphic 7" descr="Checkmark">
            <a:extLst>
              <a:ext uri="{FF2B5EF4-FFF2-40B4-BE49-F238E27FC236}">
                <a16:creationId xmlns:a16="http://schemas.microsoft.com/office/drawing/2014/main" id="{5A334143-1EC9-456B-B8EB-2044CDA6EC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657">
            <a:off x="4805929" y="2945882"/>
            <a:ext cx="249189" cy="249189"/>
          </a:xfrm>
          <a:prstGeom prst="rect">
            <a:avLst/>
          </a:prstGeom>
        </p:spPr>
      </p:pic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1372D55D-0C27-4E5A-8351-FFBCFD9AF36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657">
            <a:off x="4805929" y="3174482"/>
            <a:ext cx="249189" cy="249189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722E3404-7E03-43E9-B956-F0CC2BC5526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657">
            <a:off x="4805929" y="3434329"/>
            <a:ext cx="249189" cy="249189"/>
          </a:xfrm>
          <a:prstGeom prst="rect">
            <a:avLst/>
          </a:prstGeom>
        </p:spPr>
      </p:pic>
      <p:pic>
        <p:nvPicPr>
          <p:cNvPr id="11" name="Graphic 10" descr="Checkmark">
            <a:extLst>
              <a:ext uri="{FF2B5EF4-FFF2-40B4-BE49-F238E27FC236}">
                <a16:creationId xmlns:a16="http://schemas.microsoft.com/office/drawing/2014/main" id="{6B8086AD-8E1B-4503-8CD4-1677A86FAB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657">
            <a:off x="4805929" y="3662929"/>
            <a:ext cx="249189" cy="24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3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2096" y="162580"/>
            <a:ext cx="44789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Elementary Particle Physics</a:t>
            </a:r>
            <a:endParaRPr lang="en-SG" sz="2800" dirty="0">
              <a:solidFill>
                <a:schemeClr val="accent6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0270"/>
            <a:ext cx="4512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What are the ultimate constituents of matter?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What are the laws of their interactions?</a:t>
            </a:r>
          </a:p>
        </p:txBody>
      </p:sp>
      <p:sp>
        <p:nvSpPr>
          <p:cNvPr id="6" name="Oval 5"/>
          <p:cNvSpPr/>
          <p:nvPr/>
        </p:nvSpPr>
        <p:spPr>
          <a:xfrm>
            <a:off x="1828800" y="1143000"/>
            <a:ext cx="2133600" cy="533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810000" y="1524000"/>
            <a:ext cx="1447800" cy="3822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34000" y="1853625"/>
            <a:ext cx="33271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C000"/>
                </a:solidFill>
              </a:rPr>
              <a:t>These ultimate constituents of matter</a:t>
            </a:r>
          </a:p>
          <a:p>
            <a:r>
              <a:rPr lang="en-US" sz="1600" dirty="0">
                <a:solidFill>
                  <a:srgbClr val="FFC000"/>
                </a:solidFill>
              </a:rPr>
              <a:t>are called elementary particles.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1BE34CE-75C5-48B2-88CA-A90064683C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690" y="4646834"/>
            <a:ext cx="722336" cy="7223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97285BC-F3B8-46A8-B898-85A93E01F077}"/>
              </a:ext>
            </a:extLst>
          </p:cNvPr>
          <p:cNvSpPr txBox="1"/>
          <p:nvPr/>
        </p:nvSpPr>
        <p:spPr>
          <a:xfrm>
            <a:off x="762000" y="4010264"/>
            <a:ext cx="4434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Composite particles: (nucleus, proton, neutron, </a:t>
            </a:r>
            <a:r>
              <a:rPr lang="en-US" sz="1400" dirty="0" err="1">
                <a:solidFill>
                  <a:schemeClr val="bg1"/>
                </a:solidFill>
              </a:rPr>
              <a:t>pions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48E57E9-8258-4547-B022-E56C909046DF}"/>
              </a:ext>
            </a:extLst>
          </p:cNvPr>
          <p:cNvSpPr/>
          <p:nvPr/>
        </p:nvSpPr>
        <p:spPr>
          <a:xfrm>
            <a:off x="1464458" y="3256357"/>
            <a:ext cx="304800" cy="2911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310E0B-AF9E-4BA2-8DCA-962C80DDADF6}"/>
              </a:ext>
            </a:extLst>
          </p:cNvPr>
          <p:cNvSpPr txBox="1"/>
          <p:nvPr/>
        </p:nvSpPr>
        <p:spPr>
          <a:xfrm>
            <a:off x="762000" y="2757036"/>
            <a:ext cx="42007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Elementary particles: (electron, photon, neutrinos, </a:t>
            </a:r>
            <a:r>
              <a:rPr lang="en-US" sz="1400" dirty="0" err="1">
                <a:solidFill>
                  <a:schemeClr val="bg1"/>
                </a:solidFill>
              </a:rPr>
              <a:t>etc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3564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4" grpId="0"/>
      <p:bldP spid="25" grpId="0" animBg="1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0EB1E1-283B-440A-8E31-9AD0EAF32F96}"/>
              </a:ext>
            </a:extLst>
          </p:cNvPr>
          <p:cNvSpPr txBox="1"/>
          <p:nvPr/>
        </p:nvSpPr>
        <p:spPr>
          <a:xfrm>
            <a:off x="2200399" y="166047"/>
            <a:ext cx="474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Dirac Lagrangian in terms of chiral fields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EDD5F2-E095-40D6-AB29-73B00F0EB80A}"/>
                  </a:ext>
                </a:extLst>
              </p:cNvPr>
              <p:cNvSpPr txBox="1"/>
              <p:nvPr/>
            </p:nvSpPr>
            <p:spPr>
              <a:xfrm>
                <a:off x="762000" y="838200"/>
                <a:ext cx="4153958" cy="14948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600" dirty="0">
                          <a:solidFill>
                            <a:schemeClr val="bg1"/>
                          </a:solidFill>
                        </a:rPr>
                        <m:t>+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(Right chiral field)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(Left chiral field)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8EDD5F2-E095-40D6-AB29-73B00F0E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838200"/>
                <a:ext cx="4153958" cy="1494896"/>
              </a:xfrm>
              <a:prstGeom prst="rect">
                <a:avLst/>
              </a:prstGeom>
              <a:blipFill>
                <a:blip r:embed="rId2"/>
                <a:stretch>
                  <a:fillRect l="-734" b="-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ight Brace 4">
            <a:extLst>
              <a:ext uri="{FF2B5EF4-FFF2-40B4-BE49-F238E27FC236}">
                <a16:creationId xmlns:a16="http://schemas.microsoft.com/office/drawing/2014/main" id="{2CD984BA-4CE8-4F2A-8EF1-AF909F29CF1C}"/>
              </a:ext>
            </a:extLst>
          </p:cNvPr>
          <p:cNvSpPr/>
          <p:nvPr/>
        </p:nvSpPr>
        <p:spPr>
          <a:xfrm>
            <a:off x="4114800" y="1524000"/>
            <a:ext cx="328982" cy="838200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33ADFC-5006-4C1C-B3BB-BCAD16EEDC8C}"/>
                  </a:ext>
                </a:extLst>
              </p:cNvPr>
              <p:cNvSpPr txBox="1"/>
              <p:nvPr/>
            </p:nvSpPr>
            <p:spPr>
              <a:xfrm>
                <a:off x="4572000" y="1498348"/>
                <a:ext cx="1800108" cy="7876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600" b="0" dirty="0">
                    <a:solidFill>
                      <a:schemeClr val="bg1"/>
                    </a:solidFill>
                  </a:rPr>
                  <a:t>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33ADFC-5006-4C1C-B3BB-BCAD16EED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498348"/>
                <a:ext cx="1800108" cy="7876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1A9013D-0A34-446C-B2EE-1CB32C79AECF}"/>
                  </a:ext>
                </a:extLst>
              </p:cNvPr>
              <p:cNvSpPr/>
              <p:nvPr/>
            </p:nvSpPr>
            <p:spPr>
              <a:xfrm>
                <a:off x="3886200" y="5576153"/>
                <a:ext cx="4781886" cy="88729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𝑖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𝑚</m:t>
                      </m:r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0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1A9013D-0A34-446C-B2EE-1CB32C79AE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576153"/>
                <a:ext cx="4781886" cy="887294"/>
              </a:xfrm>
              <a:prstGeom prst="rect">
                <a:avLst/>
              </a:prstGeom>
              <a:blipFill>
                <a:blip r:embed="rId4"/>
                <a:stretch>
                  <a:fillRect b="-20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62665C-14B9-4462-BC05-4EC55C06430E}"/>
                  </a:ext>
                </a:extLst>
              </p:cNvPr>
              <p:cNvSpPr/>
              <p:nvPr/>
            </p:nvSpPr>
            <p:spPr>
              <a:xfrm>
                <a:off x="895737" y="4447671"/>
                <a:ext cx="4576317" cy="1823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/>
                      </a:rPr>
                      <m:t>)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b="0" i="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1600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           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acc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𝜓</m:t>
                          </m:r>
                        </m:e>
                      </m:acc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/>
                              <a:ea typeface="Cambria Math"/>
                            </a:rPr>
                            <m:t>𝜇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𝜓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</m:e>
                          </m:acc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662665C-14B9-4462-BC05-4EC55C064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737" y="4447671"/>
                <a:ext cx="4576317" cy="1823961"/>
              </a:xfrm>
              <a:prstGeom prst="rect">
                <a:avLst/>
              </a:prstGeom>
              <a:blipFill>
                <a:blip r:embed="rId5"/>
                <a:stretch>
                  <a:fillRect l="-133" t="-669" b="-1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8692A-36D2-413D-B9D8-60BBA0D6F8DE}"/>
                  </a:ext>
                </a:extLst>
              </p:cNvPr>
              <p:cNvSpPr/>
              <p:nvPr/>
            </p:nvSpPr>
            <p:spPr>
              <a:xfrm>
                <a:off x="4601496" y="3100268"/>
                <a:ext cx="4031873" cy="935256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𝜓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endParaRPr lang="en-US" sz="1600" dirty="0"/>
              </a:p>
              <a:p>
                <a:endParaRPr lang="en-US" sz="160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1F98692A-36D2-413D-B9D8-60BBA0D6F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1496" y="3100268"/>
                <a:ext cx="4031873" cy="935256"/>
              </a:xfrm>
              <a:prstGeom prst="rect">
                <a:avLst/>
              </a:prstGeom>
              <a:blipFill>
                <a:blip r:embed="rId6"/>
                <a:stretch>
                  <a:fillRect b="-2581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C74EA10-10E8-4189-A8D3-3FA3E8A58FFB}"/>
              </a:ext>
            </a:extLst>
          </p:cNvPr>
          <p:cNvSpPr txBox="1"/>
          <p:nvPr/>
        </p:nvSpPr>
        <p:spPr>
          <a:xfrm>
            <a:off x="838200" y="2736486"/>
            <a:ext cx="2678938" cy="338554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Chirality projection operators: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667CE8-BA10-45B6-9B94-D15F9FE22B17}"/>
                  </a:ext>
                </a:extLst>
              </p:cNvPr>
              <p:cNvSpPr txBox="1"/>
              <p:nvPr/>
            </p:nvSpPr>
            <p:spPr>
              <a:xfrm>
                <a:off x="4583854" y="2733664"/>
                <a:ext cx="2086020" cy="341376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Chirality operator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):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B667CE8-BA10-45B6-9B94-D15F9FE22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54" y="2733664"/>
                <a:ext cx="2086020" cy="341376"/>
              </a:xfrm>
              <a:prstGeom prst="rect">
                <a:avLst/>
              </a:prstGeom>
              <a:blipFill>
                <a:blip r:embed="rId7"/>
                <a:stretch>
                  <a:fillRect l="-1754" t="-3571" r="-585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242504-E65A-459E-BE35-32BE95254BA8}"/>
                  </a:ext>
                </a:extLst>
              </p:cNvPr>
              <p:cNvSpPr/>
              <p:nvPr/>
            </p:nvSpPr>
            <p:spPr>
              <a:xfrm>
                <a:off x="850488" y="3102647"/>
                <a:ext cx="3162532" cy="960263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),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    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  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     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4242504-E65A-459E-BE35-32BE95254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88" y="3102647"/>
                <a:ext cx="3162532" cy="9602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041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1" grpId="0" animBg="1"/>
      <p:bldP spid="9" grpId="0" animBg="1"/>
      <p:bldP spid="12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EDB6A6-CD52-482D-9463-902EFF72D3BF}"/>
              </a:ext>
            </a:extLst>
          </p:cNvPr>
          <p:cNvSpPr txBox="1"/>
          <p:nvPr/>
        </p:nvSpPr>
        <p:spPr>
          <a:xfrm>
            <a:off x="2200399" y="166047"/>
            <a:ext cx="47481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Dirac Lagrangian in terms of chiral fields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BCDF99-A230-4344-B129-7AC87FA55291}"/>
                  </a:ext>
                </a:extLst>
              </p:cNvPr>
              <p:cNvSpPr/>
              <p:nvPr/>
            </p:nvSpPr>
            <p:spPr>
              <a:xfrm>
                <a:off x="1219200" y="2378084"/>
                <a:ext cx="4257576" cy="8985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sz="1600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1600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current</a:t>
                </a:r>
              </a:p>
              <a:p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5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sz="1600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</a:t>
                </a:r>
                <a14:m>
                  <m:oMath xmlns:m="http://schemas.openxmlformats.org/officeDocument/2006/math">
                    <m:r>
                      <a:rPr lang="en-US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600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current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5BCDF99-A230-4344-B129-7AC87FA552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2378084"/>
                <a:ext cx="4257576" cy="898516"/>
              </a:xfrm>
              <a:prstGeom prst="rect">
                <a:avLst/>
              </a:prstGeom>
              <a:blipFill>
                <a:blip r:embed="rId2"/>
                <a:stretch>
                  <a:fillRect l="-430" r="-143" b="-6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B07607-9C95-4999-AF0D-519097F7EA37}"/>
                  </a:ext>
                </a:extLst>
              </p:cNvPr>
              <p:cNvSpPr/>
              <p:nvPr/>
            </p:nvSpPr>
            <p:spPr>
              <a:xfrm>
                <a:off x="914400" y="1253730"/>
                <a:ext cx="5979201" cy="1032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𝑎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𝑏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Mixed current</a:t>
                </a:r>
              </a:p>
              <a:p>
                <a:endParaRPr lang="en-US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</a:t>
                </a:r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e,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,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B07607-9C95-4999-AF0D-519097F7E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53730"/>
                <a:ext cx="5979201" cy="1032270"/>
              </a:xfrm>
              <a:prstGeom prst="rect">
                <a:avLst/>
              </a:prstGeom>
              <a:blipFill>
                <a:blip r:embed="rId3"/>
                <a:stretch>
                  <a:fillRect l="-815" t="-3550" r="-102" b="-2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8C2137-CB12-4CFE-8897-07BBC9D09663}"/>
                  </a:ext>
                </a:extLst>
              </p:cNvPr>
              <p:cNvSpPr/>
              <p:nvPr/>
            </p:nvSpPr>
            <p:spPr>
              <a:xfrm>
                <a:off x="2286000" y="3581400"/>
                <a:ext cx="5486400" cy="11515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1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current</a:t>
                </a:r>
              </a:p>
              <a:p>
                <a:r>
                  <a:rPr lang="en-US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  <m:t>1−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  <m:t>5</m:t>
                            </m:r>
                          </m:sup>
                        </m:sSup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b="0" i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current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8C2137-CB12-4CFE-8897-07BBC9D09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3581400"/>
                <a:ext cx="5486400" cy="1151597"/>
              </a:xfrm>
              <a:prstGeom prst="rect">
                <a:avLst/>
              </a:prstGeom>
              <a:blipFill>
                <a:blip r:embed="rId4"/>
                <a:stretch>
                  <a:fillRect l="-889" b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BB2A93-7EA7-4E45-8E9E-8BA5D112DF7C}"/>
                  </a:ext>
                </a:extLst>
              </p:cNvPr>
              <p:cNvSpPr/>
              <p:nvPr/>
            </p:nvSpPr>
            <p:spPr>
              <a:xfrm>
                <a:off x="1408578" y="770782"/>
                <a:ext cx="4154022" cy="3722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𝜓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𝜓</m:t>
                        </m:r>
                      </m:e>
                    </m:acc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𝜓</m:t>
                    </m:r>
                  </m:oMath>
                </a14:m>
                <a:r>
                  <a:rPr lang="en-US" dirty="0"/>
                  <a:t>      </a:t>
                </a:r>
                <a:r>
                  <a:rPr lang="en-US" i="1" dirty="0">
                    <a:solidFill>
                      <a:schemeClr val="bg1"/>
                    </a:solidFill>
                  </a:rPr>
                  <a:t>V </a:t>
                </a:r>
                <a:r>
                  <a:rPr lang="en-US" dirty="0">
                    <a:solidFill>
                      <a:schemeClr val="bg1"/>
                    </a:solidFill>
                  </a:rPr>
                  <a:t>current</a:t>
                </a:r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BB2A93-7EA7-4E45-8E9E-8BA5D112DF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8578" y="770782"/>
                <a:ext cx="4154022" cy="372218"/>
              </a:xfrm>
              <a:prstGeom prst="rect">
                <a:avLst/>
              </a:prstGeom>
              <a:blipFill>
                <a:blip r:embed="rId5"/>
                <a:stretch>
                  <a:fillRect l="-440" t="-6452" r="-1026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7081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54FADB-F11B-4654-9963-B650498C698E}"/>
              </a:ext>
            </a:extLst>
          </p:cNvPr>
          <p:cNvSpPr txBox="1"/>
          <p:nvPr/>
        </p:nvSpPr>
        <p:spPr>
          <a:xfrm>
            <a:off x="1948256" y="166047"/>
            <a:ext cx="52524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Derivation of EW standard model Lagrangian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28991B2-F5B6-468D-9CB5-5F53835BA62C}"/>
              </a:ext>
            </a:extLst>
          </p:cNvPr>
          <p:cNvSpPr txBox="1"/>
          <p:nvPr/>
        </p:nvSpPr>
        <p:spPr>
          <a:xfrm>
            <a:off x="1453453" y="1986677"/>
            <a:ext cx="621067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Define the gauge the symmetry EW standard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Write the Lagrangian having the global gauge symmetry.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Include the terms required to break symmetry spontaneously.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Modify the Lagrangian to make the symmetry local.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Simplify it to produce different interactions.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09839-126A-4704-9FD3-09A11BA5E3C5}"/>
              </a:ext>
            </a:extLst>
          </p:cNvPr>
          <p:cNvSpPr txBox="1"/>
          <p:nvPr/>
        </p:nvSpPr>
        <p:spPr>
          <a:xfrm>
            <a:off x="1453453" y="1447800"/>
            <a:ext cx="23882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steps of derivation:</a:t>
            </a:r>
          </a:p>
        </p:txBody>
      </p:sp>
    </p:spTree>
    <p:extLst>
      <p:ext uri="{BB962C8B-B14F-4D97-AF65-F5344CB8AC3E}">
        <p14:creationId xmlns:p14="http://schemas.microsoft.com/office/powerpoint/2010/main" val="2611561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97B40F-7FFB-4AD2-95EF-C86C958EBFA9}"/>
              </a:ext>
            </a:extLst>
          </p:cNvPr>
          <p:cNvSpPr txBox="1"/>
          <p:nvPr/>
        </p:nvSpPr>
        <p:spPr>
          <a:xfrm>
            <a:off x="1948447" y="166047"/>
            <a:ext cx="5252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symmetry of EW standard model 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F17AD3-91A0-4329-86C7-69FF2C3ED62E}"/>
              </a:ext>
            </a:extLst>
          </p:cNvPr>
          <p:cNvSpPr txBox="1"/>
          <p:nvPr/>
        </p:nvSpPr>
        <p:spPr>
          <a:xfrm>
            <a:off x="609600" y="926068"/>
            <a:ext cx="3872791" cy="36933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Matter particles in EW standard model: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911A2-622D-4A94-AB32-DF69F22A714B}"/>
              </a:ext>
            </a:extLst>
          </p:cNvPr>
          <p:cNvSpPr txBox="1"/>
          <p:nvPr/>
        </p:nvSpPr>
        <p:spPr>
          <a:xfrm>
            <a:off x="609600" y="1642646"/>
            <a:ext cx="825547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Quarks: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3AF608-B59D-4D9D-9B94-6A1C0668DA42}"/>
                  </a:ext>
                </a:extLst>
              </p:cNvPr>
              <p:cNvSpPr/>
              <p:nvPr/>
            </p:nvSpPr>
            <p:spPr>
              <a:xfrm>
                <a:off x="1561756" y="1524000"/>
                <a:ext cx="2248244" cy="534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   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33AF608-B59D-4D9D-9B94-6A1C0668DA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1756" y="1524000"/>
                <a:ext cx="2248244" cy="534185"/>
              </a:xfrm>
              <a:prstGeom prst="rect">
                <a:avLst/>
              </a:prstGeom>
              <a:blipFill>
                <a:blip r:embed="rId3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D43A0ED-E839-46B2-8233-1F76DF219610}"/>
              </a:ext>
            </a:extLst>
          </p:cNvPr>
          <p:cNvSpPr txBox="1"/>
          <p:nvPr/>
        </p:nvSpPr>
        <p:spPr>
          <a:xfrm>
            <a:off x="609600" y="2362200"/>
            <a:ext cx="898323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Leptons: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741CED-387B-40E2-AA29-1B275136CF40}"/>
                  </a:ext>
                </a:extLst>
              </p:cNvPr>
              <p:cNvSpPr/>
              <p:nvPr/>
            </p:nvSpPr>
            <p:spPr>
              <a:xfrm>
                <a:off x="1605140" y="2209800"/>
                <a:ext cx="2128660" cy="552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   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C741CED-387B-40E2-AA29-1B275136C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140" y="2209800"/>
                <a:ext cx="2128660" cy="55207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Brace 7">
            <a:extLst>
              <a:ext uri="{FF2B5EF4-FFF2-40B4-BE49-F238E27FC236}">
                <a16:creationId xmlns:a16="http://schemas.microsoft.com/office/drawing/2014/main" id="{9934EA4A-27BE-4D19-BF95-3BC3245A64A8}"/>
              </a:ext>
            </a:extLst>
          </p:cNvPr>
          <p:cNvSpPr/>
          <p:nvPr/>
        </p:nvSpPr>
        <p:spPr>
          <a:xfrm>
            <a:off x="3733660" y="1600200"/>
            <a:ext cx="481663" cy="1115644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F15C55-7A74-41D5-897B-6A9FBCA00490}"/>
              </a:ext>
            </a:extLst>
          </p:cNvPr>
          <p:cNvSpPr txBox="1"/>
          <p:nvPr/>
        </p:nvSpPr>
        <p:spPr>
          <a:xfrm>
            <a:off x="4343400" y="1992868"/>
            <a:ext cx="21848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Massive spin ½ particles</a:t>
            </a:r>
          </a:p>
        </p:txBody>
      </p: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FBFE30F-DEC6-471A-8F2B-ADE88A24AC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160143"/>
              </p:ext>
            </p:extLst>
          </p:nvPr>
        </p:nvGraphicFramePr>
        <p:xfrm>
          <a:off x="2126880" y="3075713"/>
          <a:ext cx="4890240" cy="70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5" name="Equation" r:id="rId5" imgW="3340080" imgH="482400" progId="Equation.DSMT4">
                  <p:embed/>
                </p:oleObj>
              </mc:Choice>
              <mc:Fallback>
                <p:oleObj name="Equation" r:id="rId5" imgW="3340080" imgH="482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26880" y="3075713"/>
                        <a:ext cx="4890240" cy="706575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DAB84F9C-AC96-4B27-8C75-A881ACF51F11}"/>
              </a:ext>
            </a:extLst>
          </p:cNvPr>
          <p:cNvSpPr txBox="1"/>
          <p:nvPr/>
        </p:nvSpPr>
        <p:spPr>
          <a:xfrm>
            <a:off x="4215323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E5E8-DB94-4F26-8000-8B6C712FBCEF}"/>
              </a:ext>
            </a:extLst>
          </p:cNvPr>
          <p:cNvSpPr txBox="1"/>
          <p:nvPr/>
        </p:nvSpPr>
        <p:spPr>
          <a:xfrm>
            <a:off x="1948447" y="166047"/>
            <a:ext cx="5252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symmetry of EW standard model 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36475DA1-EC5F-41AE-875D-606D3E52924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8778891"/>
              </p:ext>
            </p:extLst>
          </p:nvPr>
        </p:nvGraphicFramePr>
        <p:xfrm>
          <a:off x="2789110" y="609600"/>
          <a:ext cx="33401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5" name="Equation" r:id="rId3" imgW="3340080" imgH="482400" progId="Equation.DSMT4">
                  <p:embed/>
                </p:oleObj>
              </mc:Choice>
              <mc:Fallback>
                <p:oleObj name="Equation" r:id="rId3" imgW="3340080" imgH="4824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CFBFE30F-DEC6-471A-8F2B-ADE88A24AC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9110" y="609600"/>
                        <a:ext cx="3340100" cy="48260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83EF6-5EF7-48A2-BA94-AEF8714D74B7}"/>
                  </a:ext>
                </a:extLst>
              </p:cNvPr>
              <p:cNvSpPr txBox="1"/>
              <p:nvPr/>
            </p:nvSpPr>
            <p:spPr>
              <a:xfrm>
                <a:off x="656801" y="2968823"/>
                <a:ext cx="642246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The group of the gauge symmetry is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>
                    <a:solidFill>
                      <a:schemeClr val="bg1"/>
                    </a:solidFill>
                  </a:rPr>
                  <a:t>Left handed leptons and quarks are doublet of SU(2) and right handed leptons and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      quarks are its singlet.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83EF6-5EF7-48A2-BA94-AEF8714D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01" y="2968823"/>
                <a:ext cx="6422464" cy="954107"/>
              </a:xfrm>
              <a:prstGeom prst="rect">
                <a:avLst/>
              </a:prstGeom>
              <a:blipFill>
                <a:blip r:embed="rId5"/>
                <a:stretch>
                  <a:fillRect l="-190" t="-1274" r="-190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E3AB1A5-62C6-4460-8C13-2445E28BD1F8}"/>
              </a:ext>
            </a:extLst>
          </p:cNvPr>
          <p:cNvSpPr txBox="1"/>
          <p:nvPr/>
        </p:nvSpPr>
        <p:spPr>
          <a:xfrm>
            <a:off x="1011722" y="4191761"/>
            <a:ext cx="1265859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Doublet of SU(2):</a:t>
            </a:r>
            <a:endParaRPr lang="en-US" sz="1400" dirty="0">
              <a:solidFill>
                <a:schemeClr val="bg1"/>
              </a:solidFill>
            </a:endParaRP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59BCE04-405A-4980-A4AE-AFACFD8A1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1923317"/>
              </p:ext>
            </p:extLst>
          </p:nvPr>
        </p:nvGraphicFramePr>
        <p:xfrm>
          <a:off x="1020015" y="4476136"/>
          <a:ext cx="1998986" cy="530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6" name="Equation" r:id="rId6" imgW="1815840" imgH="482400" progId="Equation.DSMT4">
                  <p:embed/>
                </p:oleObj>
              </mc:Choice>
              <mc:Fallback>
                <p:oleObj name="Equation" r:id="rId6" imgW="1815840" imgH="4824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6475DA1-EC5F-41AE-875D-606D3E529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20015" y="4476136"/>
                        <a:ext cx="1998986" cy="53075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C5779FE2-546D-41E8-B2E5-5EF243F062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879537"/>
              </p:ext>
            </p:extLst>
          </p:nvPr>
        </p:nvGraphicFramePr>
        <p:xfrm>
          <a:off x="3426071" y="4458519"/>
          <a:ext cx="1873513" cy="531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7" name="Equation" r:id="rId8" imgW="1701720" imgH="482400" progId="Equation.DSMT4">
                  <p:embed/>
                </p:oleObj>
              </mc:Choice>
              <mc:Fallback>
                <p:oleObj name="Equation" r:id="rId8" imgW="1701720" imgH="482400" progId="Equation.DSMT4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59BCE04-405A-4980-A4AE-AFACFD8A1F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426071" y="4458519"/>
                        <a:ext cx="1873513" cy="53135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B3AE1-3FF7-48FD-843F-2C8CDF968161}"/>
                  </a:ext>
                </a:extLst>
              </p:cNvPr>
              <p:cNvSpPr txBox="1"/>
              <p:nvPr/>
            </p:nvSpPr>
            <p:spPr>
              <a:xfrm>
                <a:off x="951769" y="5007080"/>
                <a:ext cx="154324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BFB3AE1-3FF7-48FD-843F-2C8CDF968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769" y="5007080"/>
                <a:ext cx="1543243" cy="307777"/>
              </a:xfrm>
              <a:prstGeom prst="rect">
                <a:avLst/>
              </a:prstGeom>
              <a:blipFill>
                <a:blip r:embed="rId10"/>
                <a:stretch>
                  <a:fillRect l="-1186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16A9797-54E4-4FAC-B8F6-C8C126D12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724217"/>
              </p:ext>
            </p:extLst>
          </p:nvPr>
        </p:nvGraphicFramePr>
        <p:xfrm>
          <a:off x="5457401" y="4277032"/>
          <a:ext cx="1265671" cy="7042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8" name="Equation" r:id="rId11" imgW="863280" imgH="482400" progId="Equation.DSMT4">
                  <p:embed/>
                </p:oleObj>
              </mc:Choice>
              <mc:Fallback>
                <p:oleObj name="Equation" r:id="rId11" imgW="863280" imgH="482400" progId="Equation.DSMT4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C5779FE2-546D-41E8-B2E5-5EF243F062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57401" y="4277032"/>
                        <a:ext cx="1265671" cy="70427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AD71C41F-726A-4E24-A03F-A8736807F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455239"/>
              </p:ext>
            </p:extLst>
          </p:nvPr>
        </p:nvGraphicFramePr>
        <p:xfrm>
          <a:off x="1018137" y="5727827"/>
          <a:ext cx="2274316" cy="2919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9" name="Equation" r:id="rId13" imgW="1879560" imgH="241200" progId="Equation.DSMT4">
                  <p:embed/>
                </p:oleObj>
              </mc:Choice>
              <mc:Fallback>
                <p:oleObj name="Equation" r:id="rId13" imgW="18795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18137" y="5727827"/>
                        <a:ext cx="2274316" cy="291973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BEE17DF8-E03A-4B65-8EDA-7E47B80B5A58}"/>
              </a:ext>
            </a:extLst>
          </p:cNvPr>
          <p:cNvSpPr txBox="1"/>
          <p:nvPr/>
        </p:nvSpPr>
        <p:spPr>
          <a:xfrm>
            <a:off x="1019896" y="5447833"/>
            <a:ext cx="1187313" cy="27699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Singlet of SU(2):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3F39FA21-60BA-4074-9657-7FA134054D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5297281"/>
              </p:ext>
            </p:extLst>
          </p:nvPr>
        </p:nvGraphicFramePr>
        <p:xfrm>
          <a:off x="3408791" y="5725019"/>
          <a:ext cx="2153809" cy="314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40" name="Equation" r:id="rId15" imgW="1650960" imgH="241200" progId="Equation.DSMT4">
                  <p:embed/>
                </p:oleObj>
              </mc:Choice>
              <mc:Fallback>
                <p:oleObj name="Equation" r:id="rId15" imgW="1650960" imgH="241200" progId="Equation.DSMT4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AD71C41F-726A-4E24-A03F-A8736807F5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408791" y="5725019"/>
                        <a:ext cx="2153809" cy="314356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C1BEAE-03F6-408B-A6EF-2A38AFA3475B}"/>
                  </a:ext>
                </a:extLst>
              </p:cNvPr>
              <p:cNvSpPr txBox="1"/>
              <p:nvPr/>
            </p:nvSpPr>
            <p:spPr>
              <a:xfrm>
                <a:off x="970961" y="6019800"/>
                <a:ext cx="202837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=1, 2, 3, 4, 5, 6</m:t>
                    </m:r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FC1BEAE-03F6-408B-A6EF-2A38AFA347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961" y="6019800"/>
                <a:ext cx="2028376" cy="307777"/>
              </a:xfrm>
              <a:prstGeom prst="rect">
                <a:avLst/>
              </a:prstGeom>
              <a:blipFill>
                <a:blip r:embed="rId17"/>
                <a:stretch>
                  <a:fillRect l="-90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3E53FFA7-ACA9-4B17-8ED0-FC6442E46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3359925"/>
              </p:ext>
            </p:extLst>
          </p:nvPr>
        </p:nvGraphicFramePr>
        <p:xfrm>
          <a:off x="5686001" y="5429864"/>
          <a:ext cx="812117" cy="640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41" name="Equation" r:id="rId18" imgW="609480" imgH="482400" progId="Equation.DSMT4">
                  <p:embed/>
                </p:oleObj>
              </mc:Choice>
              <mc:Fallback>
                <p:oleObj name="Equation" r:id="rId18" imgW="609480" imgH="4824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16A9797-54E4-4FAC-B8F6-C8C126D12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686001" y="5429864"/>
                        <a:ext cx="812117" cy="64024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56485CC-8231-4ABD-910A-9F96B77323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751962"/>
              </p:ext>
            </p:extLst>
          </p:nvPr>
        </p:nvGraphicFramePr>
        <p:xfrm>
          <a:off x="2782528" y="1143000"/>
          <a:ext cx="2438977" cy="48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42" name="Equation" r:id="rId20" imgW="2438280" imgH="482400" progId="Equation.DSMT4">
                  <p:embed/>
                </p:oleObj>
              </mc:Choice>
              <mc:Fallback>
                <p:oleObj name="Equation" r:id="rId20" imgW="2438280" imgH="4824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6475DA1-EC5F-41AE-875D-606D3E529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782528" y="1143000"/>
                        <a:ext cx="2438977" cy="48281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3323D211-8231-42D3-A3DB-710E6DC07A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5654490"/>
              </p:ext>
            </p:extLst>
          </p:nvPr>
        </p:nvGraphicFramePr>
        <p:xfrm>
          <a:off x="2780565" y="1676400"/>
          <a:ext cx="4229835" cy="482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43" name="Equation" r:id="rId22" imgW="4228920" imgH="482400" progId="Equation.DSMT4">
                  <p:embed/>
                </p:oleObj>
              </mc:Choice>
              <mc:Fallback>
                <p:oleObj name="Equation" r:id="rId22" imgW="4228920" imgH="482400" progId="Equation.DSMT4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36475DA1-EC5F-41AE-875D-606D3E5292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780565" y="1676400"/>
                        <a:ext cx="4229835" cy="482810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69341B4-2836-4C63-BAE7-64A66BE9B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0859105"/>
              </p:ext>
            </p:extLst>
          </p:nvPr>
        </p:nvGraphicFramePr>
        <p:xfrm>
          <a:off x="1752600" y="2362200"/>
          <a:ext cx="5420360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44" name="Equation" r:id="rId24" imgW="4927320" imgH="444240" progId="Equation.DSMT4">
                  <p:embed/>
                </p:oleObj>
              </mc:Choice>
              <mc:Fallback>
                <p:oleObj name="Equation" r:id="rId24" imgW="4927320" imgH="444240" progId="Equation.DSMT4">
                  <p:embed/>
                  <p:pic>
                    <p:nvPicPr>
                      <p:cNvPr id="25" name="Object 24">
                        <a:extLst>
                          <a:ext uri="{FF2B5EF4-FFF2-40B4-BE49-F238E27FC236}">
                            <a16:creationId xmlns:a16="http://schemas.microsoft.com/office/drawing/2014/main" id="{3323D211-8231-42D3-A3DB-710E6DC07A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752600" y="2362200"/>
                        <a:ext cx="5420360" cy="488950"/>
                      </a:xfrm>
                      <a:prstGeom prst="rect">
                        <a:avLst/>
                      </a:prstGeom>
                      <a:solidFill>
                        <a:srgbClr val="FFCC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309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4" grpId="0"/>
      <p:bldP spid="17" grpId="0" animBg="1"/>
      <p:bldP spid="2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E5E8-DB94-4F26-8000-8B6C712FBCEF}"/>
              </a:ext>
            </a:extLst>
          </p:cNvPr>
          <p:cNvSpPr txBox="1"/>
          <p:nvPr/>
        </p:nvSpPr>
        <p:spPr>
          <a:xfrm>
            <a:off x="1948447" y="166047"/>
            <a:ext cx="5252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symmetry of EW standard model 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83EF6-5EF7-48A2-BA94-AEF8714D74B7}"/>
                  </a:ext>
                </a:extLst>
              </p:cNvPr>
              <p:cNvSpPr txBox="1"/>
              <p:nvPr/>
            </p:nvSpPr>
            <p:spPr>
              <a:xfrm>
                <a:off x="609600" y="1371600"/>
                <a:ext cx="7254230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The group of the gauge symmetry is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Left handed leptons and quarks are doublet of SU(2) and right handed leptons and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quarks are its singlet.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1683EF6-5EF7-48A2-BA94-AEF8714D74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71600"/>
                <a:ext cx="7254230" cy="1077218"/>
              </a:xfrm>
              <a:prstGeom prst="rect">
                <a:avLst/>
              </a:prstGeom>
              <a:blipFill>
                <a:blip r:embed="rId3"/>
                <a:stretch>
                  <a:fillRect l="-336" t="-1695" r="-336" b="-6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C16A9797-54E4-4FAC-B8F6-C8C126D127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46980"/>
              </p:ext>
            </p:extLst>
          </p:nvPr>
        </p:nvGraphicFramePr>
        <p:xfrm>
          <a:off x="914707" y="3132031"/>
          <a:ext cx="1392238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19" name="Equation" r:id="rId4" imgW="863280" imgH="482400" progId="Equation.DSMT4">
                  <p:embed/>
                </p:oleObj>
              </mc:Choice>
              <mc:Fallback>
                <p:oleObj name="Equation" r:id="rId4" imgW="863280" imgH="48240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16A9797-54E4-4FAC-B8F6-C8C126D12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14707" y="3132031"/>
                        <a:ext cx="1392238" cy="7747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3E53FFA7-ACA9-4B17-8ED0-FC6442E46A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7636431"/>
              </p:ext>
            </p:extLst>
          </p:nvPr>
        </p:nvGraphicFramePr>
        <p:xfrm>
          <a:off x="2362659" y="3139422"/>
          <a:ext cx="972933" cy="767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0" name="Equation" r:id="rId6" imgW="609480" imgH="482400" progId="Equation.DSMT4">
                  <p:embed/>
                </p:oleObj>
              </mc:Choice>
              <mc:Fallback>
                <p:oleObj name="Equation" r:id="rId6" imgW="609480" imgH="482400" progId="Equation.DSMT4">
                  <p:embed/>
                  <p:pic>
                    <p:nvPicPr>
                      <p:cNvPr id="23" name="Object 22">
                        <a:extLst>
                          <a:ext uri="{FF2B5EF4-FFF2-40B4-BE49-F238E27FC236}">
                            <a16:creationId xmlns:a16="http://schemas.microsoft.com/office/drawing/2014/main" id="{3E53FFA7-ACA9-4B17-8ED0-FC6442E46A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362659" y="3139422"/>
                        <a:ext cx="972933" cy="76703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6ED6AF8-E519-4C2F-98E5-5478E2E4AC43}"/>
              </a:ext>
            </a:extLst>
          </p:cNvPr>
          <p:cNvSpPr txBox="1"/>
          <p:nvPr/>
        </p:nvSpPr>
        <p:spPr>
          <a:xfrm>
            <a:off x="914707" y="2707262"/>
            <a:ext cx="139814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 SU(2):</a:t>
            </a:r>
          </a:p>
        </p:txBody>
      </p:sp>
      <p:graphicFrame>
        <p:nvGraphicFramePr>
          <p:cNvPr id="21" name="Object 20">
            <a:extLst>
              <a:ext uri="{FF2B5EF4-FFF2-40B4-BE49-F238E27FC236}">
                <a16:creationId xmlns:a16="http://schemas.microsoft.com/office/drawing/2014/main" id="{2CE5CD3F-8C06-4638-BEAB-AFAA7CEADC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8059871"/>
              </p:ext>
            </p:extLst>
          </p:nvPr>
        </p:nvGraphicFramePr>
        <p:xfrm>
          <a:off x="914400" y="4758410"/>
          <a:ext cx="151447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1" name="Equation" r:id="rId8" imgW="939600" imgH="736560" progId="Equation.DSMT4">
                  <p:embed/>
                </p:oleObj>
              </mc:Choice>
              <mc:Fallback>
                <p:oleObj name="Equation" r:id="rId8" imgW="939600" imgH="73656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16A9797-54E4-4FAC-B8F6-C8C126D12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14400" y="4758410"/>
                        <a:ext cx="1514475" cy="11811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973B31D-C236-4032-9948-00527F2360C2}"/>
              </a:ext>
            </a:extLst>
          </p:cNvPr>
          <p:cNvSpPr txBox="1"/>
          <p:nvPr/>
        </p:nvSpPr>
        <p:spPr>
          <a:xfrm>
            <a:off x="914707" y="4339377"/>
            <a:ext cx="1292341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Under U(1):</a:t>
            </a:r>
          </a:p>
        </p:txBody>
      </p:sp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8FE49C79-6CBD-40F9-A770-549008AD0D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409373"/>
              </p:ext>
            </p:extLst>
          </p:nvPr>
        </p:nvGraphicFramePr>
        <p:xfrm>
          <a:off x="2479090" y="4754680"/>
          <a:ext cx="1446146" cy="118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2" name="Equation" r:id="rId10" imgW="952200" imgH="787320" progId="Equation.DSMT4">
                  <p:embed/>
                </p:oleObj>
              </mc:Choice>
              <mc:Fallback>
                <p:oleObj name="Equation" r:id="rId10" imgW="952200" imgH="787320" progId="Equation.DSMT4">
                  <p:embed/>
                  <p:pic>
                    <p:nvPicPr>
                      <p:cNvPr id="21" name="Object 20">
                        <a:extLst>
                          <a:ext uri="{FF2B5EF4-FFF2-40B4-BE49-F238E27FC236}">
                            <a16:creationId xmlns:a16="http://schemas.microsoft.com/office/drawing/2014/main" id="{2CE5CD3F-8C06-4638-BEAB-AFAA7CEADC8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479090" y="4754680"/>
                        <a:ext cx="1446146" cy="1188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/>
              <p:nvPr/>
            </p:nvSpPr>
            <p:spPr>
              <a:xfrm>
                <a:off x="4721037" y="2438400"/>
                <a:ext cx="2298899" cy="369332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Under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037" y="2438400"/>
                <a:ext cx="2298899" cy="369332"/>
              </a:xfrm>
              <a:prstGeom prst="rect">
                <a:avLst/>
              </a:prstGeom>
              <a:blipFill>
                <a:blip r:embed="rId12"/>
                <a:stretch>
                  <a:fillRect l="-211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86F350C4-CA3E-4C3B-A87E-7FE961F94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310852"/>
              </p:ext>
            </p:extLst>
          </p:nvPr>
        </p:nvGraphicFramePr>
        <p:xfrm>
          <a:off x="4724400" y="2855912"/>
          <a:ext cx="1944688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3" name="Equation" r:id="rId13" imgW="1206360" imgH="736560" progId="Equation.DSMT4">
                  <p:embed/>
                </p:oleObj>
              </mc:Choice>
              <mc:Fallback>
                <p:oleObj name="Equation" r:id="rId13" imgW="1206360" imgH="73656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16A9797-54E4-4FAC-B8F6-C8C126D12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724400" y="2855912"/>
                        <a:ext cx="1944688" cy="1182688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D6DEA97-EA83-4AC1-B013-FE12BDF2E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8655322"/>
              </p:ext>
            </p:extLst>
          </p:nvPr>
        </p:nvGraphicFramePr>
        <p:xfrm>
          <a:off x="6745288" y="2856272"/>
          <a:ext cx="1446146" cy="1188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4" name="Equation" r:id="rId15" imgW="952200" imgH="787320" progId="Equation.DSMT4">
                  <p:embed/>
                </p:oleObj>
              </mc:Choice>
              <mc:Fallback>
                <p:oleObj name="Equation" r:id="rId15" imgW="952200" imgH="78732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FE49C79-6CBD-40F9-A770-549008AD0D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45288" y="2856272"/>
                        <a:ext cx="1446146" cy="1188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73EFE8-3BF1-4C65-B8C1-5D9A5A638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8622345"/>
              </p:ext>
            </p:extLst>
          </p:nvPr>
        </p:nvGraphicFramePr>
        <p:xfrm>
          <a:off x="4500886" y="4343400"/>
          <a:ext cx="3857117" cy="799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5" name="Equation" r:id="rId16" imgW="3187440" imgH="660240" progId="Equation.DSMT4">
                  <p:embed/>
                </p:oleObj>
              </mc:Choice>
              <mc:Fallback>
                <p:oleObj name="Equation" r:id="rId16" imgW="3187440" imgH="660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500886" y="4343400"/>
                        <a:ext cx="3857117" cy="79908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0F6A6A-EF1D-41F8-BCE8-19B58B90CF7B}"/>
                  </a:ext>
                </a:extLst>
              </p:cNvPr>
              <p:cNvSpPr txBox="1"/>
              <p:nvPr/>
            </p:nvSpPr>
            <p:spPr>
              <a:xfrm>
                <a:off x="4473610" y="5257800"/>
                <a:ext cx="3684598" cy="13918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Obtained by Gell-Mann </a:t>
                </a:r>
                <a:r>
                  <a:rPr lang="en-US" sz="1600" dirty="0" err="1">
                    <a:solidFill>
                      <a:schemeClr val="bg1"/>
                    </a:solidFill>
                  </a:rPr>
                  <a:t>Nishijima</a:t>
                </a:r>
                <a:r>
                  <a:rPr lang="en-US" sz="1600" dirty="0">
                    <a:solidFill>
                      <a:schemeClr val="bg1"/>
                    </a:solidFill>
                  </a:rPr>
                  <a:t> relation.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doublet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=+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−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For singlet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0F6A6A-EF1D-41F8-BCE8-19B58B90C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610" y="5257800"/>
                <a:ext cx="3684598" cy="1391856"/>
              </a:xfrm>
              <a:prstGeom prst="rect">
                <a:avLst/>
              </a:prstGeom>
              <a:blipFill>
                <a:blip r:embed="rId18"/>
                <a:stretch>
                  <a:fillRect l="-993" t="-1316" b="-4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DB5E2518-06BD-4EEE-AD00-C19792A49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056557"/>
              </p:ext>
            </p:extLst>
          </p:nvPr>
        </p:nvGraphicFramePr>
        <p:xfrm>
          <a:off x="1832397" y="762000"/>
          <a:ext cx="5391895" cy="370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26" name="Equation" r:id="rId19" imgW="3682800" imgH="253800" progId="Equation.DSMT4">
                  <p:embed/>
                </p:oleObj>
              </mc:Choice>
              <mc:Fallback>
                <p:oleObj name="Equation" r:id="rId19" imgW="3682800" imgH="253800" progId="Equation.DSMT4">
                  <p:embed/>
                  <p:pic>
                    <p:nvPicPr>
                      <p:cNvPr id="26" name="Object 25">
                        <a:extLst>
                          <a:ext uri="{FF2B5EF4-FFF2-40B4-BE49-F238E27FC236}">
                            <a16:creationId xmlns:a16="http://schemas.microsoft.com/office/drawing/2014/main" id="{869341B4-2836-4C63-BAE7-64A66BE9BF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832397" y="762000"/>
                        <a:ext cx="5391895" cy="370729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38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E5E8-DB94-4F26-8000-8B6C712FBCEF}"/>
              </a:ext>
            </a:extLst>
          </p:cNvPr>
          <p:cNvSpPr txBox="1"/>
          <p:nvPr/>
        </p:nvSpPr>
        <p:spPr>
          <a:xfrm>
            <a:off x="1948447" y="166047"/>
            <a:ext cx="5252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symmetry of EW standard model 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/>
              <p:nvPr/>
            </p:nvSpPr>
            <p:spPr>
              <a:xfrm>
                <a:off x="574354" y="1219200"/>
                <a:ext cx="1826975" cy="30777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Under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" y="1219200"/>
                <a:ext cx="1826975" cy="307777"/>
              </a:xfrm>
              <a:prstGeom prst="rect">
                <a:avLst/>
              </a:prstGeom>
              <a:blipFill>
                <a:blip r:embed="rId3"/>
                <a:stretch>
                  <a:fillRect l="-1000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86F350C4-CA3E-4C3B-A87E-7FE961F94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969329"/>
              </p:ext>
            </p:extLst>
          </p:nvPr>
        </p:nvGraphicFramePr>
        <p:xfrm>
          <a:off x="574354" y="1603616"/>
          <a:ext cx="1461073" cy="888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7" name="Equation" r:id="rId4" imgW="1206360" imgH="736560" progId="Equation.DSMT4">
                  <p:embed/>
                </p:oleObj>
              </mc:Choice>
              <mc:Fallback>
                <p:oleObj name="Equation" r:id="rId4" imgW="1206360" imgH="7365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6F350C4-CA3E-4C3B-A87E-7FE961F94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354" y="1603616"/>
                        <a:ext cx="1461073" cy="88857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D6DEA97-EA83-4AC1-B013-FE12BDF2E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021489"/>
              </p:ext>
            </p:extLst>
          </p:nvPr>
        </p:nvGraphicFramePr>
        <p:xfrm>
          <a:off x="2133600" y="1591256"/>
          <a:ext cx="1086511" cy="893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8" name="Equation" r:id="rId6" imgW="952200" imgH="787320" progId="Equation.DSMT4">
                  <p:embed/>
                </p:oleObj>
              </mc:Choice>
              <mc:Fallback>
                <p:oleObj name="Equation" r:id="rId6" imgW="952200" imgH="78732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D6DEA97-EA83-4AC1-B013-FE12BDF2E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1591256"/>
                        <a:ext cx="1086511" cy="89325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73EFE8-3BF1-4C65-B8C1-5D9A5A638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357580"/>
              </p:ext>
            </p:extLst>
          </p:nvPr>
        </p:nvGraphicFramePr>
        <p:xfrm>
          <a:off x="3352800" y="1685636"/>
          <a:ext cx="2897909" cy="60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59" name="Equation" r:id="rId8" imgW="3187440" imgH="660240" progId="Equation.DSMT4">
                  <p:embed/>
                </p:oleObj>
              </mc:Choice>
              <mc:Fallback>
                <p:oleObj name="Equation" r:id="rId8" imgW="3187440" imgH="66024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D73EFE8-3BF1-4C65-B8C1-5D9A5A6385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1685636"/>
                        <a:ext cx="2897909" cy="60036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DB5E2518-06BD-4EEE-AD00-C19792A49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4117710"/>
              </p:ext>
            </p:extLst>
          </p:nvPr>
        </p:nvGraphicFramePr>
        <p:xfrm>
          <a:off x="1795463" y="762000"/>
          <a:ext cx="546735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0" name="Equation" r:id="rId10" imgW="3733560" imgH="253800" progId="Equation.DSMT4">
                  <p:embed/>
                </p:oleObj>
              </mc:Choice>
              <mc:Fallback>
                <p:oleObj name="Equation" r:id="rId10" imgW="3733560" imgH="25380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DB5E2518-06BD-4EEE-AD00-C19792A49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795463" y="762000"/>
                        <a:ext cx="5467350" cy="3714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10EDE43-14EF-426B-AE3C-FC8A43B321A0}"/>
              </a:ext>
            </a:extLst>
          </p:cNvPr>
          <p:cNvSpPr/>
          <p:nvPr/>
        </p:nvSpPr>
        <p:spPr>
          <a:xfrm>
            <a:off x="533400" y="2590800"/>
            <a:ext cx="7772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In order to introduce masses of gauge bosons, leptons and quarks through Higgs mechanics we also need to augment above free Lagrangian with the following terms.</a:t>
            </a:r>
            <a:endParaRPr lang="en-US" sz="1400" dirty="0">
              <a:solidFill>
                <a:schemeClr val="bg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3C824FF-58AF-4A70-A63A-D5DA9A8C8D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9386081"/>
              </p:ext>
            </p:extLst>
          </p:nvPr>
        </p:nvGraphicFramePr>
        <p:xfrm>
          <a:off x="628650" y="3200400"/>
          <a:ext cx="3273425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1" name="Equation" r:id="rId12" imgW="2234880" imgH="253800" progId="Equation.DSMT4">
                  <p:embed/>
                </p:oleObj>
              </mc:Choice>
              <mc:Fallback>
                <p:oleObj name="Equation" r:id="rId12" imgW="2234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28650" y="3200400"/>
                        <a:ext cx="3273425" cy="3714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318CE-DF5A-43AE-ABC2-5D85C3283582}"/>
                  </a:ext>
                </a:extLst>
              </p:cNvPr>
              <p:cNvSpPr txBox="1"/>
              <p:nvPr/>
            </p:nvSpPr>
            <p:spPr>
              <a:xfrm>
                <a:off x="609600" y="4016892"/>
                <a:ext cx="3222101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318CE-DF5A-43AE-ABC2-5D85C3283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016892"/>
                <a:ext cx="3222101" cy="555024"/>
              </a:xfrm>
              <a:prstGeom prst="rect">
                <a:avLst/>
              </a:prstGeom>
              <a:blipFill>
                <a:blip r:embed="rId14"/>
                <a:stretch>
                  <a:fillRect l="-945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1F953C30-1364-44F4-8642-294A70E83A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6899540"/>
              </p:ext>
            </p:extLst>
          </p:nvPr>
        </p:nvGraphicFramePr>
        <p:xfrm>
          <a:off x="637858" y="3683000"/>
          <a:ext cx="7386637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2" name="Equation" r:id="rId15" imgW="5549760" imgH="266400" progId="Equation.DSMT4">
                  <p:embed/>
                </p:oleObj>
              </mc:Choice>
              <mc:Fallback>
                <p:oleObj name="Equation" r:id="rId15" imgW="5549760" imgH="266400" progId="Equation.DSMT4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23C824FF-58AF-4A70-A63A-D5DA9A8C8D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7858" y="3683000"/>
                        <a:ext cx="7386637" cy="355600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D721B1E-2932-4F30-851A-1B0F22AF1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666944"/>
              </p:ext>
            </p:extLst>
          </p:nvPr>
        </p:nvGraphicFramePr>
        <p:xfrm>
          <a:off x="685800" y="4714009"/>
          <a:ext cx="1995920" cy="808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3" name="Equation" r:id="rId17" imgW="1498320" imgH="609480" progId="Equation.DSMT4">
                  <p:embed/>
                </p:oleObj>
              </mc:Choice>
              <mc:Fallback>
                <p:oleObj name="Equation" r:id="rId17" imgW="1498320" imgH="609480" progId="Equation.DSMT4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C16A9797-54E4-4FAC-B8F6-C8C126D1279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85800" y="4714009"/>
                        <a:ext cx="1995920" cy="80818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12D558-D682-4463-A096-D5BAE89096F5}"/>
                  </a:ext>
                </a:extLst>
              </p:cNvPr>
              <p:cNvSpPr txBox="1"/>
              <p:nvPr/>
            </p:nvSpPr>
            <p:spPr>
              <a:xfrm>
                <a:off x="627734" y="5638800"/>
                <a:ext cx="6541534" cy="360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(this insure that Yukawa interaction terms are gauge invariant)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12D558-D682-4463-A096-D5BAE8909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34" y="5638800"/>
                <a:ext cx="6541534" cy="360483"/>
              </a:xfrm>
              <a:prstGeom prst="rect">
                <a:avLst/>
              </a:prstGeom>
              <a:blipFill>
                <a:blip r:embed="rId19"/>
                <a:stretch>
                  <a:fillRect l="-559" t="-3390" r="-1212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7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CE5E8-DB94-4F26-8000-8B6C712FBCEF}"/>
              </a:ext>
            </a:extLst>
          </p:cNvPr>
          <p:cNvSpPr txBox="1"/>
          <p:nvPr/>
        </p:nvSpPr>
        <p:spPr>
          <a:xfrm>
            <a:off x="1948447" y="166047"/>
            <a:ext cx="5252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symmetry of EW standard model 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/>
              <p:nvPr/>
            </p:nvSpPr>
            <p:spPr>
              <a:xfrm>
                <a:off x="574354" y="1524000"/>
                <a:ext cx="3850606" cy="307777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Under global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𝑆𝑈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 gauge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tranforamtion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36D9108-463D-4D48-A49E-DFED821BFA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354" y="1524000"/>
                <a:ext cx="3850606" cy="307777"/>
              </a:xfrm>
              <a:prstGeom prst="rect">
                <a:avLst/>
              </a:prstGeom>
              <a:blipFill>
                <a:blip r:embed="rId3"/>
                <a:stretch>
                  <a:fillRect l="-475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9" name="Object 28">
            <a:extLst>
              <a:ext uri="{FF2B5EF4-FFF2-40B4-BE49-F238E27FC236}">
                <a16:creationId xmlns:a16="http://schemas.microsoft.com/office/drawing/2014/main" id="{86F350C4-CA3E-4C3B-A87E-7FE961F942C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1819647"/>
              </p:ext>
            </p:extLst>
          </p:nvPr>
        </p:nvGraphicFramePr>
        <p:xfrm>
          <a:off x="574354" y="1908416"/>
          <a:ext cx="1461073" cy="888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2" name="Equation" r:id="rId4" imgW="1206360" imgH="736560" progId="Equation.DSMT4">
                  <p:embed/>
                </p:oleObj>
              </mc:Choice>
              <mc:Fallback>
                <p:oleObj name="Equation" r:id="rId4" imgW="1206360" imgH="736560" progId="Equation.DSMT4">
                  <p:embed/>
                  <p:pic>
                    <p:nvPicPr>
                      <p:cNvPr id="29" name="Object 28">
                        <a:extLst>
                          <a:ext uri="{FF2B5EF4-FFF2-40B4-BE49-F238E27FC236}">
                            <a16:creationId xmlns:a16="http://schemas.microsoft.com/office/drawing/2014/main" id="{86F350C4-CA3E-4C3B-A87E-7FE961F942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74354" y="1908416"/>
                        <a:ext cx="1461073" cy="88857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9">
            <a:extLst>
              <a:ext uri="{FF2B5EF4-FFF2-40B4-BE49-F238E27FC236}">
                <a16:creationId xmlns:a16="http://schemas.microsoft.com/office/drawing/2014/main" id="{9D6DEA97-EA83-4AC1-B013-FE12BDF2E4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2104118"/>
              </p:ext>
            </p:extLst>
          </p:nvPr>
        </p:nvGraphicFramePr>
        <p:xfrm>
          <a:off x="2133600" y="1885896"/>
          <a:ext cx="1086511" cy="8932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3" name="Equation" r:id="rId6" imgW="952200" imgH="787320" progId="Equation.DSMT4">
                  <p:embed/>
                </p:oleObj>
              </mc:Choice>
              <mc:Fallback>
                <p:oleObj name="Equation" r:id="rId6" imgW="952200" imgH="787320" progId="Equation.DSMT4">
                  <p:embed/>
                  <p:pic>
                    <p:nvPicPr>
                      <p:cNvPr id="30" name="Object 29">
                        <a:extLst>
                          <a:ext uri="{FF2B5EF4-FFF2-40B4-BE49-F238E27FC236}">
                            <a16:creationId xmlns:a16="http://schemas.microsoft.com/office/drawing/2014/main" id="{9D6DEA97-EA83-4AC1-B013-FE12BDF2E4D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33600" y="1885896"/>
                        <a:ext cx="1086511" cy="89325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D73EFE8-3BF1-4C65-B8C1-5D9A5A6385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63845"/>
              </p:ext>
            </p:extLst>
          </p:nvPr>
        </p:nvGraphicFramePr>
        <p:xfrm>
          <a:off x="3352800" y="1911350"/>
          <a:ext cx="2897188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4" name="Equation" r:id="rId8" imgW="3187440" imgH="914400" progId="Equation.DSMT4">
                  <p:embed/>
                </p:oleObj>
              </mc:Choice>
              <mc:Fallback>
                <p:oleObj name="Equation" r:id="rId8" imgW="3187440" imgH="914400" progId="Equation.DSMT4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1D73EFE8-3BF1-4C65-B8C1-5D9A5A6385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352800" y="1911350"/>
                        <a:ext cx="2897188" cy="8318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0">
            <a:extLst>
              <a:ext uri="{FF2B5EF4-FFF2-40B4-BE49-F238E27FC236}">
                <a16:creationId xmlns:a16="http://schemas.microsoft.com/office/drawing/2014/main" id="{DB5E2518-06BD-4EEE-AD00-C19792A49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234107"/>
              </p:ext>
            </p:extLst>
          </p:nvPr>
        </p:nvGraphicFramePr>
        <p:xfrm>
          <a:off x="1655763" y="592138"/>
          <a:ext cx="5748337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5" name="Equation" r:id="rId10" imgW="3924000" imgH="533160" progId="Equation.DSMT4">
                  <p:embed/>
                </p:oleObj>
              </mc:Choice>
              <mc:Fallback>
                <p:oleObj name="Equation" r:id="rId10" imgW="3924000" imgH="53316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DB5E2518-06BD-4EEE-AD00-C19792A49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55763" y="592138"/>
                        <a:ext cx="5748337" cy="777875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318CE-DF5A-43AE-ABC2-5D85C3283582}"/>
                  </a:ext>
                </a:extLst>
              </p:cNvPr>
              <p:cNvSpPr txBox="1"/>
              <p:nvPr/>
            </p:nvSpPr>
            <p:spPr>
              <a:xfrm>
                <a:off x="2072298" y="2833268"/>
                <a:ext cx="3222101" cy="5550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acc>
                      <m:accPr>
                        <m:chr m:val="̃"/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 </a:t>
                </a:r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D6318CE-DF5A-43AE-ABC2-5D85C3283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2298" y="2833268"/>
                <a:ext cx="3222101" cy="555024"/>
              </a:xfrm>
              <a:prstGeom prst="rect">
                <a:avLst/>
              </a:prstGeom>
              <a:blipFill>
                <a:blip r:embed="rId12"/>
                <a:stretch>
                  <a:fillRect l="-1134" b="-8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CD721B1E-2932-4F30-851A-1B0F22AF1A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341066"/>
              </p:ext>
            </p:extLst>
          </p:nvPr>
        </p:nvGraphicFramePr>
        <p:xfrm>
          <a:off x="574354" y="2873626"/>
          <a:ext cx="123507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6" name="Equation" r:id="rId13" imgW="927000" imgH="342720" progId="Equation.DSMT4">
                  <p:embed/>
                </p:oleObj>
              </mc:Choice>
              <mc:Fallback>
                <p:oleObj name="Equation" r:id="rId13" imgW="927000" imgH="342720" progId="Equation.DSMT4">
                  <p:embed/>
                  <p:pic>
                    <p:nvPicPr>
                      <p:cNvPr id="27" name="Object 26">
                        <a:extLst>
                          <a:ext uri="{FF2B5EF4-FFF2-40B4-BE49-F238E27FC236}">
                            <a16:creationId xmlns:a16="http://schemas.microsoft.com/office/drawing/2014/main" id="{CD721B1E-2932-4F30-851A-1B0F22AF1AF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74354" y="2873626"/>
                        <a:ext cx="1235075" cy="45561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5ED6432-43C9-4360-948E-41C091720D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978201"/>
              </p:ext>
            </p:extLst>
          </p:nvPr>
        </p:nvGraphicFramePr>
        <p:xfrm>
          <a:off x="938213" y="3505200"/>
          <a:ext cx="70532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47" name="Equation" r:id="rId15" imgW="5295600" imgH="660240" progId="Equation.DSMT4">
                  <p:embed/>
                </p:oleObj>
              </mc:Choice>
              <mc:Fallback>
                <p:oleObj name="Equation" r:id="rId15" imgW="5295600" imgH="660240" progId="Equation.DSMT4">
                  <p:embed/>
                  <p:pic>
                    <p:nvPicPr>
                      <p:cNvPr id="31" name="Object 30">
                        <a:extLst>
                          <a:ext uri="{FF2B5EF4-FFF2-40B4-BE49-F238E27FC236}">
                            <a16:creationId xmlns:a16="http://schemas.microsoft.com/office/drawing/2014/main" id="{DB5E2518-06BD-4EEE-AD00-C19792A49F1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38213" y="3505200"/>
                        <a:ext cx="7053262" cy="8763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9EF789-F348-4A09-A542-0B70998E3FC1}"/>
                  </a:ext>
                </a:extLst>
              </p:cNvPr>
              <p:cNvSpPr/>
              <p:nvPr/>
            </p:nvSpPr>
            <p:spPr>
              <a:xfrm>
                <a:off x="1066800" y="5011833"/>
                <a:ext cx="2346220" cy="56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89EF789-F348-4A09-A542-0B70998E3F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5011833"/>
                <a:ext cx="2346220" cy="56765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8224CC-11DA-4159-9A3D-257005BCEFF4}"/>
                  </a:ext>
                </a:extLst>
              </p:cNvPr>
              <p:cNvSpPr/>
              <p:nvPr/>
            </p:nvSpPr>
            <p:spPr>
              <a:xfrm>
                <a:off x="1043048" y="4402233"/>
                <a:ext cx="3281668" cy="56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08224CC-11DA-4159-9A3D-257005BCEF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048" y="4402233"/>
                <a:ext cx="3281668" cy="56765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8E56DA-19D7-42AB-8BD5-282E6D8E6535}"/>
                  </a:ext>
                </a:extLst>
              </p:cNvPr>
              <p:cNvSpPr/>
              <p:nvPr/>
            </p:nvSpPr>
            <p:spPr>
              <a:xfrm>
                <a:off x="4506878" y="4402233"/>
                <a:ext cx="3417922" cy="56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F8E56DA-19D7-42AB-8BD5-282E6D8E65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6878" y="4402233"/>
                <a:ext cx="3417922" cy="567656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548059-FA67-4A74-9B4A-7636954390E1}"/>
                  </a:ext>
                </a:extLst>
              </p:cNvPr>
              <p:cNvSpPr/>
              <p:nvPr/>
            </p:nvSpPr>
            <p:spPr>
              <a:xfrm>
                <a:off x="4575156" y="4935633"/>
                <a:ext cx="2359044" cy="56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B548059-FA67-4A74-9B4A-7636954390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56" y="4935633"/>
                <a:ext cx="2359044" cy="56765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D232F9-6250-4C30-B0B0-18B6AA485C84}"/>
                  </a:ext>
                </a:extLst>
              </p:cNvPr>
              <p:cNvSpPr/>
              <p:nvPr/>
            </p:nvSpPr>
            <p:spPr>
              <a:xfrm>
                <a:off x="2514600" y="5715000"/>
                <a:ext cx="3104696" cy="567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sup>
                      </m:sSub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6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sSub>
                        <m:sSubPr>
                          <m:ctrlP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6D232F9-6250-4C30-B0B0-18B6AA485C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715000"/>
                <a:ext cx="3104696" cy="56765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3312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DAD10D-F621-453F-BF02-5264131FC7D3}"/>
              </a:ext>
            </a:extLst>
          </p:cNvPr>
          <p:cNvSpPr txBox="1"/>
          <p:nvPr/>
        </p:nvSpPr>
        <p:spPr>
          <a:xfrm>
            <a:off x="2235392" y="166047"/>
            <a:ext cx="467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Higgs sector of EW standard model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66D892-F851-407D-96B2-CE355350AC56}"/>
                  </a:ext>
                </a:extLst>
              </p:cNvPr>
              <p:cNvSpPr/>
              <p:nvPr/>
            </p:nvSpPr>
            <p:spPr>
              <a:xfrm>
                <a:off x="1905000" y="609600"/>
                <a:ext cx="5263623" cy="516552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Higgs</m:t>
                          </m:r>
                          <m:r>
                            <a:rPr lang="en-US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6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1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d>
                        <m:d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</m:d>
                            </m:sup>
                          </m:sSub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p>
                          <m:r>
                            <a:rPr lang="en-US" sz="16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sz="16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p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†</m:t>
                                  </m:r>
                                </m:sup>
                              </m:s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  <m:sup>
                          <m:r>
                            <a:rPr lang="en-US" sz="16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C66D892-F851-407D-96B2-CE355350A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609600"/>
                <a:ext cx="5263623" cy="516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7BA17-AFB0-4660-B986-E9628904884D}"/>
                  </a:ext>
                </a:extLst>
              </p:cNvPr>
              <p:cNvSpPr/>
              <p:nvPr/>
            </p:nvSpPr>
            <p:spPr>
              <a:xfrm>
                <a:off x="1777903" y="1219200"/>
                <a:ext cx="3241465" cy="4269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d>
                          <m:d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sup>
                    </m:sSubSup>
                    <m:r>
                      <a:rPr lang="en-US" sz="1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4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𝑖𝑔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1400" b="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4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f>
                      <m:f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400" b="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b>
                      <m:sSub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sub>
                    </m:sSub>
                    <m:sSub>
                      <m:sSubPr>
                        <m:ctrlP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BA7BA17-AFB0-4660-B986-E962890488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7903" y="1219200"/>
                <a:ext cx="3241465" cy="426976"/>
              </a:xfrm>
              <a:prstGeom prst="rect">
                <a:avLst/>
              </a:prstGeom>
              <a:blipFill>
                <a:blip r:embed="rId4"/>
                <a:stretch>
                  <a:fillRect l="-565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BF481-936C-4D0C-84AA-AA8E393456FA}"/>
                  </a:ext>
                </a:extLst>
              </p:cNvPr>
              <p:cNvSpPr txBox="1"/>
              <p:nvPr/>
            </p:nvSpPr>
            <p:spPr>
              <a:xfrm>
                <a:off x="4627370" y="2199968"/>
                <a:ext cx="3526030" cy="546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unitary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guage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2BF481-936C-4D0C-84AA-AA8E39345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370" y="2199968"/>
                <a:ext cx="3526030" cy="546625"/>
              </a:xfrm>
              <a:prstGeom prst="rect">
                <a:avLst/>
              </a:prstGeom>
              <a:blipFill>
                <a:blip r:embed="rId5"/>
                <a:stretch>
                  <a:fillRect l="-864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F44CA-2BDB-41A7-93BF-B99DC8E16227}"/>
                  </a:ext>
                </a:extLst>
              </p:cNvPr>
              <p:cNvSpPr txBox="1"/>
              <p:nvPr/>
            </p:nvSpPr>
            <p:spPr>
              <a:xfrm>
                <a:off x="1851020" y="1624935"/>
                <a:ext cx="4039439" cy="508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6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sz="16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80F44CA-2BDB-41A7-93BF-B99DC8E162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1020" y="1624935"/>
                <a:ext cx="4039439" cy="508665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E18256-4DD0-4F89-A29F-02A00CF71690}"/>
                  </a:ext>
                </a:extLst>
              </p:cNvPr>
              <p:cNvSpPr/>
              <p:nvPr/>
            </p:nvSpPr>
            <p:spPr>
              <a:xfrm>
                <a:off x="1828800" y="2209800"/>
                <a:ext cx="2785506" cy="5466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f>
                          <m:fPr>
                            <m:type m:val="li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𝜒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</a:t>
                </a:r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17E18256-4DD0-4F89-A29F-02A00CF71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2209800"/>
                <a:ext cx="2785506" cy="546625"/>
              </a:xfrm>
              <a:prstGeom prst="rect">
                <a:avLst/>
              </a:prstGeom>
              <a:blipFill>
                <a:blip r:embed="rId7"/>
                <a:stretch>
                  <a:fillRect t="-28090" r="-656" b="-37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76292A57-A4CC-4765-8762-0D4BA9D6E7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955111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7" name="Equation" r:id="rId8" imgW="114120" imgH="177480" progId="Equation.DSMT4">
                  <p:embed/>
                </p:oleObj>
              </mc:Choice>
              <mc:Fallback>
                <p:oleObj name="Equation" r:id="rId8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B693B37C-B238-4049-9FD6-E9A400D76C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7475"/>
              </p:ext>
            </p:extLst>
          </p:nvPr>
        </p:nvGraphicFramePr>
        <p:xfrm>
          <a:off x="4514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08" name="Equation" r:id="rId10" imgW="114120" imgH="177480" progId="Equation.DSMT4">
                  <p:embed/>
                </p:oleObj>
              </mc:Choice>
              <mc:Fallback>
                <p:oleObj name="Equation" r:id="rId10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14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77EDB-BEE7-49D3-BCD9-D635C8B90374}"/>
                  </a:ext>
                </a:extLst>
              </p:cNvPr>
              <p:cNvSpPr txBox="1"/>
              <p:nvPr/>
            </p:nvSpPr>
            <p:spPr>
              <a:xfrm>
                <a:off x="702050" y="2789904"/>
                <a:ext cx="7125605" cy="8767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sz="16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Higgs</m:t>
                              </m:r>
                            </m:e>
                          </m:d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(2</m:t>
                      </m:r>
                      <m:r>
                        <a:rPr lang="en-US" sz="16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𝜆𝜈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Sup>
                        <m:sSub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US" sz="16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                                  </a:t>
                </a:r>
                <a14:m>
                  <m:oMath xmlns:m="http://schemas.openxmlformats.org/officeDocument/2006/math">
                    <m:r>
                      <a:rPr lang="en-US" sz="16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sSubSup>
                      <m:sSubSup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/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EF77EDB-BEE7-49D3-BCD9-D635C8B90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50" y="2789904"/>
                <a:ext cx="7125605" cy="876778"/>
              </a:xfrm>
              <a:prstGeom prst="rect">
                <a:avLst/>
              </a:prstGeom>
              <a:blipFill>
                <a:blip r:embed="rId11"/>
                <a:stretch>
                  <a:fillRect b="-4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B918CD-6657-42B6-A508-361E39926831}"/>
                  </a:ext>
                </a:extLst>
              </p:cNvPr>
              <p:cNvSpPr txBox="1"/>
              <p:nvPr/>
            </p:nvSpPr>
            <p:spPr>
              <a:xfrm>
                <a:off x="350129" y="4343400"/>
                <a:ext cx="3612271" cy="358368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Separating the mass term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BB918CD-6657-42B6-A508-361E39926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129" y="4343400"/>
                <a:ext cx="3612271" cy="358368"/>
              </a:xfrm>
              <a:prstGeom prst="rect">
                <a:avLst/>
              </a:prstGeom>
              <a:blipFill>
                <a:blip r:embed="rId12"/>
                <a:stretch>
                  <a:fillRect l="-843" t="-3448"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3DBD9E-5AE6-44CC-B12B-7A9871784BC8}"/>
                  </a:ext>
                </a:extLst>
              </p:cNvPr>
              <p:cNvSpPr/>
              <p:nvPr/>
            </p:nvSpPr>
            <p:spPr>
              <a:xfrm>
                <a:off x="1477579" y="4766033"/>
                <a:ext cx="6462476" cy="6052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/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/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r>
                        <a:rPr lang="en-US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4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1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B3DBD9E-5AE6-44CC-B12B-7A9871784B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79" y="4766033"/>
                <a:ext cx="6462476" cy="60523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D29ACF-9E38-4C43-9ADE-9F4DD038064F}"/>
                  </a:ext>
                </a:extLst>
              </p:cNvPr>
              <p:cNvSpPr txBox="1"/>
              <p:nvPr/>
            </p:nvSpPr>
            <p:spPr>
              <a:xfrm>
                <a:off x="2682027" y="5526639"/>
                <a:ext cx="3337773" cy="6455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Let,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16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0D29ACF-9E38-4C43-9ADE-9F4DD0380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2027" y="5526639"/>
                <a:ext cx="3337773" cy="645561"/>
              </a:xfrm>
              <a:prstGeom prst="rect">
                <a:avLst/>
              </a:prstGeom>
              <a:blipFill>
                <a:blip r:embed="rId14"/>
                <a:stretch>
                  <a:fillRect l="-1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48B576-F55F-4B9E-817F-F05DC5A91DC7}"/>
                  </a:ext>
                </a:extLst>
              </p:cNvPr>
              <p:cNvSpPr/>
              <p:nvPr/>
            </p:nvSpPr>
            <p:spPr>
              <a:xfrm>
                <a:off x="2030239" y="3810000"/>
                <a:ext cx="3760961" cy="364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2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  <m:r>
                      <a:rPr lang="en-US" sz="12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   </m:t>
                    </m:r>
                    <m:sSubSup>
                      <m:sSubSup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  <m:sup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†</m:t>
                        </m:r>
                      </m:sup>
                    </m:sSubSup>
                    <m:r>
                      <a:rPr lang="en-US" sz="12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1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endParaRPr lang="en-US" sz="12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D48B576-F55F-4B9E-817F-F05DC5A91D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239" y="3810000"/>
                <a:ext cx="3760961" cy="36433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10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/>
      <p:bldP spid="1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AB6FA1-6893-4ED4-8F6B-53BD925BB799}"/>
              </a:ext>
            </a:extLst>
          </p:cNvPr>
          <p:cNvSpPr txBox="1"/>
          <p:nvPr/>
        </p:nvSpPr>
        <p:spPr>
          <a:xfrm>
            <a:off x="2235392" y="166047"/>
            <a:ext cx="467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Higgs sector of EW standard model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9C83D3-5870-4500-9A4B-F39E4BDBF149}"/>
                  </a:ext>
                </a:extLst>
              </p:cNvPr>
              <p:cNvSpPr/>
              <p:nvPr/>
            </p:nvSpPr>
            <p:spPr>
              <a:xfrm>
                <a:off x="100591" y="762000"/>
                <a:ext cx="8967209" cy="15011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  <m:e>
                                <m:func>
                                  <m:func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c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os</m:t>
                                    </m:r>
                                  </m:fName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  <a:p>
                <a:r>
                  <a:rPr lang="en-US" sz="1200" dirty="0">
                    <a:solidFill>
                      <a:schemeClr val="bg1"/>
                    </a:solidFill>
                  </a:rPr>
                  <a:t>                                                                   </a:t>
                </a:r>
                <a14:m>
                  <m:oMath xmlns:m="http://schemas.openxmlformats.org/officeDocument/2006/math">
                    <m:r>
                      <a:rPr lang="en-US" sz="1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  <m:brk m:alnAt="7"/>
                                                </m:rPr>
                                                <a:rPr lang="en-US" sz="1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c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os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fName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</m:e>
                                      </m:func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  <m:e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sz="12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  <m:d>
                                <m:d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</m:e>
                                  </m:func>
                                  <m:sSup>
                                    <m:sSup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𝑔</m:t>
                                      </m:r>
                                    </m:e>
                                    <m:sup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func>
                                    <m:func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  <m:brk m:alnAt="7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120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os</m:t>
                                      </m:r>
                                    </m:fName>
                                    <m:e>
                                      <m: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func>
                                </m:e>
                              </m:d>
                            </m:e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func>
                                            <m:funcPr>
                                              <m:ctrlP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20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fName>
                                            <m:e>
                                              <m:r>
                                                <a:rPr lang="en-US" sz="12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</m:func>
                                        </m:fName>
                                        <m:e>
                                          <m:r>
                                            <a:rPr lang="en-US" sz="12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</m:e>
                                      </m:func>
                                      <m:sSup>
                                        <m:sSup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e>
                                        <m:sup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func>
                                        <m:funcPr>
                                          <m:ctrlP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  <m:brk m:alnAt="7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c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2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os</m:t>
                                          </m:r>
                                        </m:fName>
                                        <m:e>
                                          <m:r>
                                            <a:rPr lang="en-US" sz="12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func>
                                    </m:e>
                                  </m:d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endParaRPr lang="en-US" sz="1200" dirty="0">
                  <a:solidFill>
                    <a:schemeClr val="bg1"/>
                  </a:solidFill>
                </a:endParaRPr>
              </a:p>
              <a:p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39C83D3-5870-4500-9A4B-F39E4BDBF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91" y="762000"/>
                <a:ext cx="8967209" cy="1501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37CB1-2310-49CE-AAE2-8BA5B572BFAE}"/>
                  </a:ext>
                </a:extLst>
              </p:cNvPr>
              <p:cNvSpPr txBox="1"/>
              <p:nvPr/>
            </p:nvSpPr>
            <p:spPr>
              <a:xfrm>
                <a:off x="498525" y="1981200"/>
                <a:ext cx="6185155" cy="4526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Mass matrix of gauge boson is diagonalized:</a:t>
                </a:r>
                <a:r>
                  <a:rPr lang="en-US" sz="1400" dirty="0">
                    <a:solidFill>
                      <a:schemeClr val="bg1"/>
                    </a:solidFill>
                  </a:rPr>
                  <a:t>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func>
                          <m:func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func>
                      </m:fName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</m:e>
                    </m:func>
                    <m:sSup>
                      <m:sSup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func>
                      <m:func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  <m:brk m:alnAt="7"/>
                          </m:rP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os</m:t>
                        </m:r>
                      </m:fName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=0⇒</m:t>
                    </m:r>
                    <m:func>
                      <m:func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tan</m:t>
                        </m:r>
                      </m:fName>
                      <m:e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den>
                    </m:f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4F37CB1-2310-49CE-AAE2-8BA5B572B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525" y="1981200"/>
                <a:ext cx="6185155" cy="452688"/>
              </a:xfrm>
              <a:prstGeom prst="rect">
                <a:avLst/>
              </a:prstGeom>
              <a:blipFill>
                <a:blip r:embed="rId3"/>
                <a:stretch>
                  <a:fillRect l="-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2B8520-5BB9-43F7-A116-628B10B17656}"/>
                  </a:ext>
                </a:extLst>
              </p:cNvPr>
              <p:cNvSpPr/>
              <p:nvPr/>
            </p:nvSpPr>
            <p:spPr>
              <a:xfrm>
                <a:off x="152400" y="2514600"/>
                <a:ext cx="5489736" cy="532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  <m:e>
                                <m:sSup>
                                  <m:sSupPr>
                                    <m:ctrlP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12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𝐵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1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  <m:brk m:alnAt="7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c</m:t>
                                                </m:r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20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os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</m:func>
                                          </m:fName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</m:e>
                                          <m:sup>
                                            <m: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func>
                                          <m:funcPr>
                                            <m:ctrlP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20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r>
                                              <a:rPr lang="en-US" sz="1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</m:func>
                                      </m:e>
                                    </m:d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sz="1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F2B8520-5BB9-43F7-A116-628B10B176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514600"/>
                <a:ext cx="5489736" cy="5321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6E5E7-188B-4FE8-AA1B-63BC942AD9AA}"/>
                  </a:ext>
                </a:extLst>
              </p:cNvPr>
              <p:cNvSpPr txBox="1"/>
              <p:nvPr/>
            </p:nvSpPr>
            <p:spPr>
              <a:xfrm>
                <a:off x="685800" y="3185660"/>
                <a:ext cx="7604711" cy="10053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d>
                            <m:d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𝐻𝑖𝑔𝑔𝑠</m:t>
                              </m:r>
                            </m:e>
                          </m:d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6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i="1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sz="160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chemeClr val="accent4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p>
                        <m:sSupPr>
                          <m:ctrlP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accent4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𝜆𝜈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Sup>
                        <m:sSub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US" sz="160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 b="0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sSub>
                        <m:sSubPr>
                          <m:ctrlP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160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US" sz="1600" i="1" dirty="0">
                  <a:solidFill>
                    <a:srgbClr val="FFFF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                                                    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Sup>
                        <m:sSub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sSup>
                        <m:s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sSub>
                        <m:sSub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06E5E7-188B-4FE8-AA1B-63BC942AD9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185660"/>
                <a:ext cx="7604711" cy="1005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B904C-381B-43D3-92BA-CB5512DE6A7D}"/>
                  </a:ext>
                </a:extLst>
              </p:cNvPr>
              <p:cNvSpPr txBox="1"/>
              <p:nvPr/>
            </p:nvSpPr>
            <p:spPr>
              <a:xfrm>
                <a:off x="561506" y="4324316"/>
                <a:ext cx="3705694" cy="476284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cos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;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AAB904C-381B-43D3-92BA-CB5512DE6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06" y="4324316"/>
                <a:ext cx="3705694" cy="476284"/>
              </a:xfrm>
              <a:prstGeom prst="rect">
                <a:avLst/>
              </a:prstGeom>
              <a:blipFill>
                <a:blip r:embed="rId6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976B118-25E1-4C48-A981-E42FE660C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573" y="5116822"/>
            <a:ext cx="1751838" cy="1060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EBF233-5611-443E-AAB5-DC005E772A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6316" y="5112913"/>
            <a:ext cx="1707028" cy="1077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31833D-F3D3-40B8-93C1-3762673730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504" y="5121919"/>
            <a:ext cx="1553416" cy="10903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FCA834-BAA8-448A-8AEA-5030C85CB3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8194" y="5124143"/>
            <a:ext cx="1563302" cy="10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73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82101" y="209490"/>
            <a:ext cx="5239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Present status of Elementary Particle Physics</a:t>
            </a:r>
            <a:endParaRPr lang="en-SG" sz="2000" dirty="0">
              <a:solidFill>
                <a:schemeClr val="accent6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81000" y="621268"/>
            <a:ext cx="21060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white"/>
                </a:solidFill>
              </a:rPr>
              <a:t>Elementary particles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4109" y="1154668"/>
            <a:ext cx="748794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Quarks		Leptons		 Gauge Boson	  Higgs Boson</a:t>
            </a:r>
          </a:p>
          <a:p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(can interact through	(cannot interact through	   (mediate interactions)	    (impart mass to the elementary</a:t>
            </a:r>
          </a:p>
          <a:p>
            <a:r>
              <a:rPr lang="en-US" sz="1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strong interaction)	strong interaction)			     particles)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2099846"/>
            <a:ext cx="825547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Quarks: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333156" y="1981200"/>
                <a:ext cx="2248244" cy="534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𝑢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𝑑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   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𝑐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𝑠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 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3156" y="1981200"/>
                <a:ext cx="2248244" cy="534185"/>
              </a:xfrm>
              <a:prstGeom prst="rect">
                <a:avLst/>
              </a:prstGeom>
              <a:blipFill rotWithShape="0">
                <a:blip r:embed="rId2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81000" y="2819400"/>
            <a:ext cx="898323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Leptons: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376540" y="2667000"/>
                <a:ext cx="2128660" cy="552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𝑒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</a:rPr>
                                <m:t>𝑒</m:t>
                              </m:r>
                            </m:e>
                          </m:mr>
                        </m:m>
                      </m:e>
                    </m:d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</a:rPr>
                      <m:t>     </m:t>
                    </m:r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𝜇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/>
                                      <a:ea typeface="Cambria Math"/>
                                    </a:rPr>
                                    <m:t>𝜏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/>
                                  <a:ea typeface="Cambria Math"/>
                                </a:rPr>
                                <m:t>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540" y="2667000"/>
                <a:ext cx="2128660" cy="5520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81000" y="3544668"/>
            <a:ext cx="1415644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Gauge Bosons: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1828800" y="3513469"/>
                <a:ext cx="2558393" cy="372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, 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𝑊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±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,  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0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SG" dirty="0">
                    <a:solidFill>
                      <a:schemeClr val="bg1"/>
                    </a:solidFill>
                  </a:rPr>
                  <a:t> and 8 gluons</a:t>
                </a:r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0" y="3513469"/>
                <a:ext cx="2558393" cy="372731"/>
              </a:xfrm>
              <a:prstGeom prst="rect">
                <a:avLst/>
              </a:prstGeom>
              <a:blipFill rotWithShape="0">
                <a:blip r:embed="rId4"/>
                <a:stretch>
                  <a:fillRect t="-6452" r="-1190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81000" y="4157246"/>
            <a:ext cx="1332737" cy="33855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Higgs Bosons:</a:t>
            </a:r>
            <a:endParaRPr lang="en-SG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905000" y="4126468"/>
                <a:ext cx="18221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(Higgs particle)</a:t>
                </a:r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4126468"/>
                <a:ext cx="1822165" cy="369332"/>
              </a:xfrm>
              <a:prstGeom prst="rect">
                <a:avLst/>
              </a:prstGeom>
              <a:blipFill>
                <a:blip r:embed="rId5"/>
                <a:stretch>
                  <a:fillRect t="-9836" r="-2685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4167451" y="2057400"/>
            <a:ext cx="937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Hadrons: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5083887" y="1981200"/>
            <a:ext cx="326313" cy="512177"/>
          </a:xfrm>
          <a:prstGeom prst="leftBrace">
            <a:avLst/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455175" y="1929825"/>
                <a:ext cx="1889492" cy="686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Meson: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=0,1,2…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Baryons: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SG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5175" y="1929825"/>
                <a:ext cx="1889492" cy="686213"/>
              </a:xfrm>
              <a:prstGeom prst="rect">
                <a:avLst/>
              </a:prstGeom>
              <a:blipFill rotWithShape="0">
                <a:blip r:embed="rId6"/>
                <a:stretch>
                  <a:fillRect l="-1935" t="-2679" b="-4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V="1">
            <a:off x="3558147" y="2224548"/>
            <a:ext cx="480453" cy="212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162800" y="2590800"/>
            <a:ext cx="846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Baryon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162800" y="2971800"/>
            <a:ext cx="838200" cy="828764"/>
            <a:chOff x="2914650" y="4386218"/>
            <a:chExt cx="838200" cy="828764"/>
          </a:xfrm>
        </p:grpSpPr>
        <p:sp>
          <p:nvSpPr>
            <p:cNvPr id="36" name="Oval 35"/>
            <p:cNvSpPr/>
            <p:nvPr/>
          </p:nvSpPr>
          <p:spPr>
            <a:xfrm>
              <a:off x="2914650" y="4386218"/>
              <a:ext cx="838200" cy="82876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3200400" y="4533900"/>
              <a:ext cx="266700" cy="2667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390900" y="4800600"/>
              <a:ext cx="266700" cy="2667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048000" y="4800600"/>
              <a:ext cx="266700" cy="266700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5764306" y="2971800"/>
            <a:ext cx="818677" cy="8015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851099" y="3228109"/>
            <a:ext cx="266700" cy="27709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6172200" y="3228109"/>
            <a:ext cx="266700" cy="27709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736227" y="2610201"/>
            <a:ext cx="89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Meson: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00600" y="3962400"/>
            <a:ext cx="4179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399 Mesons, 287 Baryons have been discovered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381000" y="4764999"/>
            <a:ext cx="27767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Strong interaction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Electromagnetic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Weak interactions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617413" y="5007046"/>
            <a:ext cx="2145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Standard Model </a:t>
            </a:r>
          </a:p>
        </p:txBody>
      </p:sp>
      <p:sp>
        <p:nvSpPr>
          <p:cNvPr id="31" name="Right Brace 30"/>
          <p:cNvSpPr/>
          <p:nvPr/>
        </p:nvSpPr>
        <p:spPr>
          <a:xfrm>
            <a:off x="6172200" y="4807157"/>
            <a:ext cx="444254" cy="811979"/>
          </a:xfrm>
          <a:prstGeom prst="righ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4198" y="5155839"/>
            <a:ext cx="30480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(The electroweak standard model)</a:t>
            </a:r>
            <a:r>
              <a:rPr lang="en-US" sz="1400" dirty="0">
                <a:solidFill>
                  <a:schemeClr val="bg1"/>
                </a:solidFill>
              </a:rPr>
              <a:t>  </a:t>
            </a:r>
          </a:p>
        </p:txBody>
      </p:sp>
      <p:sp>
        <p:nvSpPr>
          <p:cNvPr id="18" name="Right Bracket 17"/>
          <p:cNvSpPr/>
          <p:nvPr/>
        </p:nvSpPr>
        <p:spPr>
          <a:xfrm>
            <a:off x="2971800" y="5091196"/>
            <a:ext cx="186646" cy="444145"/>
          </a:xfrm>
          <a:prstGeom prst="rightBracket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6197CC-2ADD-47EA-8385-5E3CA87053AA}"/>
              </a:ext>
            </a:extLst>
          </p:cNvPr>
          <p:cNvSpPr txBox="1"/>
          <p:nvPr/>
        </p:nvSpPr>
        <p:spPr>
          <a:xfrm>
            <a:off x="2229512" y="4766846"/>
            <a:ext cx="25710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92D050"/>
                </a:solidFill>
              </a:rPr>
              <a:t>(Quantum chromodynamics)</a:t>
            </a:r>
          </a:p>
        </p:txBody>
      </p:sp>
    </p:spTree>
    <p:extLst>
      <p:ext uri="{BB962C8B-B14F-4D97-AF65-F5344CB8AC3E}">
        <p14:creationId xmlns:p14="http://schemas.microsoft.com/office/powerpoint/2010/main" val="392740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  <p:bldP spid="14" grpId="0"/>
      <p:bldP spid="16" grpId="0" animBg="1"/>
      <p:bldP spid="17" grpId="0"/>
      <p:bldP spid="34" grpId="0"/>
      <p:bldP spid="46" grpId="0" animBg="1"/>
      <p:bldP spid="47" grpId="0" animBg="1"/>
      <p:bldP spid="48" grpId="0" animBg="1"/>
      <p:bldP spid="49" grpId="0"/>
      <p:bldP spid="50" grpId="0"/>
      <p:bldP spid="51" grpId="0"/>
      <p:bldP spid="53" grpId="0"/>
      <p:bldP spid="31" grpId="0" animBg="1"/>
      <p:bldP spid="5" grpId="0"/>
      <p:bldP spid="18" grpId="0" animBg="1"/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BFBBEE-E12C-45B3-BDF3-79A014CF7235}"/>
              </a:ext>
            </a:extLst>
          </p:cNvPr>
          <p:cNvSpPr txBox="1"/>
          <p:nvPr/>
        </p:nvSpPr>
        <p:spPr>
          <a:xfrm>
            <a:off x="1600132" y="166047"/>
            <a:ext cx="594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Interaction of leptons and quarks with gauge fields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B5D1C87-D8F0-4E02-A679-DAB415F37A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191227"/>
              </p:ext>
            </p:extLst>
          </p:nvPr>
        </p:nvGraphicFramePr>
        <p:xfrm>
          <a:off x="769937" y="695325"/>
          <a:ext cx="3573463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7" name="Equation" r:id="rId3" imgW="2438280" imgH="253800" progId="Equation.DSMT4">
                  <p:embed/>
                </p:oleObj>
              </mc:Choice>
              <mc:Fallback>
                <p:oleObj name="Equation" r:id="rId3" imgW="2438280" imgH="253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ED6432-43C9-4360-948E-41C091720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9937" y="695325"/>
                        <a:ext cx="3573463" cy="37147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5A614A-4FD0-479D-A78A-1A24A204643E}"/>
                  </a:ext>
                </a:extLst>
              </p:cNvPr>
              <p:cNvSpPr/>
              <p:nvPr/>
            </p:nvSpPr>
            <p:spPr>
              <a:xfrm>
                <a:off x="762000" y="1557668"/>
                <a:ext cx="2047034" cy="508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5A614A-4FD0-479D-A78A-1A24A20464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557668"/>
                <a:ext cx="2047034" cy="508152"/>
              </a:xfrm>
              <a:prstGeom prst="rect">
                <a:avLst/>
              </a:prstGeom>
              <a:blipFill>
                <a:blip r:embed="rId5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ABCB1A-7D4E-4A74-B378-5432AD437B1E}"/>
                  </a:ext>
                </a:extLst>
              </p:cNvPr>
              <p:cNvSpPr/>
              <p:nvPr/>
            </p:nvSpPr>
            <p:spPr>
              <a:xfrm>
                <a:off x="762000" y="1066800"/>
                <a:ext cx="2886623" cy="508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ℓ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7ABCB1A-7D4E-4A74-B378-5432AD437B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066800"/>
                <a:ext cx="2886623" cy="508152"/>
              </a:xfrm>
              <a:prstGeom prst="rect">
                <a:avLst/>
              </a:prstGeom>
              <a:blipFill>
                <a:blip r:embed="rId6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873497-B890-43FB-97DE-415900FE0557}"/>
                  </a:ext>
                </a:extLst>
              </p:cNvPr>
              <p:cNvSpPr txBox="1"/>
              <p:nvPr/>
            </p:nvSpPr>
            <p:spPr>
              <a:xfrm>
                <a:off x="838200" y="2090624"/>
                <a:ext cx="5005986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Using,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  <m:sup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en-US" sz="1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p>
                                  <m: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7873497-B890-43FB-97DE-415900FE0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090624"/>
                <a:ext cx="5005986" cy="576376"/>
              </a:xfrm>
              <a:prstGeom prst="rect">
                <a:avLst/>
              </a:prstGeom>
              <a:blipFill>
                <a:blip r:embed="rId7"/>
                <a:stretch>
                  <a:fillRect l="-3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73B66-3B89-4524-80EB-941E3127A1B3}"/>
                  </a:ext>
                </a:extLst>
              </p:cNvPr>
              <p:cNvSpPr/>
              <p:nvPr/>
            </p:nvSpPr>
            <p:spPr>
              <a:xfrm>
                <a:off x="6096000" y="2209800"/>
                <a:ext cx="12911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func>
                        <m:func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tan</m:t>
                          </m:r>
                        </m:fName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273B66-3B89-4524-80EB-941E3127A1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209800"/>
                <a:ext cx="1291123" cy="338554"/>
              </a:xfrm>
              <a:prstGeom prst="rect">
                <a:avLst/>
              </a:prstGeom>
              <a:blipFill>
                <a:blip r:embed="rId8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5C941-EE7A-4550-B02D-B68BCD5C938D}"/>
                  </a:ext>
                </a:extLst>
              </p:cNvPr>
              <p:cNvSpPr txBox="1"/>
              <p:nvPr/>
            </p:nvSpPr>
            <p:spPr>
              <a:xfrm>
                <a:off x="904541" y="2770188"/>
                <a:ext cx="6723315" cy="13820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𝑙𝑒𝑝𝑡𝑜𝑛</m:t>
                          </m:r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Sup>
                        <m:sSubSup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bSup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sSub>
                        <m:sSubPr>
                          <m:ctrlPr>
                            <a:rPr lang="en-US" sz="16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p>
                        <m:sSup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sz="16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sz="160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  <m:r>
                        <a:rPr lang="en-US" sz="160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      </a:t>
                </a:r>
                <a14:m>
                  <m:oMath xmlns:m="http://schemas.openxmlformats.org/officeDocument/2006/math"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b>
                      <m:sSub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num>
                      <m:den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den>
                    </m:f>
                    <m:sSub>
                      <m:sSub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sSub>
                      <m:sSub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6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600" i="1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p>
                      <m:sSupPr>
                        <m:ctrlP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>
                      <m:sSubPr>
                        <m:ctrlP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1600" i="1">
                            <a:solidFill>
                              <a:srgbClr val="FF660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Where,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func>
                      <m:func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func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=1−4 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l-GR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5C941-EE7A-4550-B02D-B68BCD5C93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41" y="2770188"/>
                <a:ext cx="6723315" cy="1382045"/>
              </a:xfrm>
              <a:prstGeom prst="rect">
                <a:avLst/>
              </a:prstGeom>
              <a:blipFill>
                <a:blip r:embed="rId9"/>
                <a:stretch>
                  <a:fillRect l="-453" b="-4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5285D912-132B-4997-9AEC-C8AFAF8A1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3594110"/>
              </p:ext>
            </p:extLst>
          </p:nvPr>
        </p:nvGraphicFramePr>
        <p:xfrm>
          <a:off x="4758068" y="701549"/>
          <a:ext cx="3553618" cy="3702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8" name="Equation" r:id="rId10" imgW="2425680" imgH="253800" progId="Equation.DSMT4">
                  <p:embed/>
                </p:oleObj>
              </mc:Choice>
              <mc:Fallback>
                <p:oleObj name="Equation" r:id="rId10" imgW="2425680" imgH="25380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ED6432-43C9-4360-948E-41C091720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58068" y="701549"/>
                        <a:ext cx="3553618" cy="370205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5EC7-2F1A-4DDA-B26C-AA6DC35F83AB}"/>
                  </a:ext>
                </a:extLst>
              </p:cNvPr>
              <p:cNvSpPr/>
              <p:nvPr/>
            </p:nvSpPr>
            <p:spPr>
              <a:xfrm>
                <a:off x="4659278" y="990600"/>
                <a:ext cx="2909066" cy="508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𝑖𝑔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sz="1400" b="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b="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4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sz="14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8A5EC7-2F1A-4DDA-B26C-AA6DC35F83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278" y="990600"/>
                <a:ext cx="2909066" cy="508152"/>
              </a:xfrm>
              <a:prstGeom prst="rect">
                <a:avLst/>
              </a:prstGeom>
              <a:blipFill>
                <a:blip r:embed="rId12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045541-622E-4506-AE81-051A20C9342A}"/>
                  </a:ext>
                </a:extLst>
              </p:cNvPr>
              <p:cNvSpPr/>
              <p:nvPr/>
            </p:nvSpPr>
            <p:spPr>
              <a:xfrm>
                <a:off x="4674391" y="1417670"/>
                <a:ext cx="2058256" cy="5081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sz="140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sub>
                          </m:sSub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8045541-622E-4506-AE81-051A20C93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391" y="1417670"/>
                <a:ext cx="2058256" cy="508152"/>
              </a:xfrm>
              <a:prstGeom prst="rect">
                <a:avLst/>
              </a:prstGeom>
              <a:blipFill>
                <a:blip r:embed="rId13"/>
                <a:stretch>
                  <a:fillRect b="-1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AB9BF0-E36A-4A80-A1BB-0BE5EAD85AD7}"/>
                  </a:ext>
                </a:extLst>
              </p:cNvPr>
              <p:cNvSpPr/>
              <p:nvPr/>
            </p:nvSpPr>
            <p:spPr>
              <a:xfrm>
                <a:off x="914400" y="4267200"/>
                <a:ext cx="6001194" cy="1515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𝑞𝑢𝑎𝑟𝑘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         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8AB9BF0-E36A-4A80-A1BB-0BE5EAD85A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4267200"/>
                <a:ext cx="6001194" cy="151522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1ECE49-BF75-45C2-89E6-F1D6B73BAAEF}"/>
                  </a:ext>
                </a:extLst>
              </p:cNvPr>
              <p:cNvSpPr/>
              <p:nvPr/>
            </p:nvSpPr>
            <p:spPr>
              <a:xfrm>
                <a:off x="944880" y="5943600"/>
                <a:ext cx="5532120" cy="44178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Where,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num>
                      <m:den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   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=1;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     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=1−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sin</m:t>
                        </m:r>
                      </m:e>
                      <m:sup>
                        <m:r>
                          <a:rPr lang="en-US" sz="16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nor/>
                      </m:rP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   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600" i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8A1ECE49-BF75-45C2-89E6-F1D6B73BAA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5943600"/>
                <a:ext cx="5532120" cy="441788"/>
              </a:xfrm>
              <a:prstGeom prst="rect">
                <a:avLst/>
              </a:prstGeom>
              <a:blipFill>
                <a:blip r:embed="rId15"/>
                <a:stretch>
                  <a:fillRect l="-551" b="-6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83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F62DFA-8FEA-41CC-95D0-A8AD0F81A8AC}"/>
              </a:ext>
            </a:extLst>
          </p:cNvPr>
          <p:cNvSpPr txBox="1"/>
          <p:nvPr/>
        </p:nvSpPr>
        <p:spPr>
          <a:xfrm>
            <a:off x="2548278" y="166047"/>
            <a:ext cx="4052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Yukawa couplings and CKM matrix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D42A3A2-AA7B-4AE8-A464-9B5F1420F5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4430097"/>
              </p:ext>
            </p:extLst>
          </p:nvPr>
        </p:nvGraphicFramePr>
        <p:xfrm>
          <a:off x="2422525" y="609600"/>
          <a:ext cx="4073525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51" name="Equation" r:id="rId3" imgW="3060360" imgH="266400" progId="Equation.DSMT4">
                  <p:embed/>
                </p:oleObj>
              </mc:Choice>
              <mc:Fallback>
                <p:oleObj name="Equation" r:id="rId3" imgW="3060360" imgH="266400" progId="Equation.DSMT4">
                  <p:embed/>
                  <p:pic>
                    <p:nvPicPr>
                      <p:cNvPr id="24" name="Object 23">
                        <a:extLst>
                          <a:ext uri="{FF2B5EF4-FFF2-40B4-BE49-F238E27FC236}">
                            <a16:creationId xmlns:a16="http://schemas.microsoft.com/office/drawing/2014/main" id="{1F953C30-1364-44F4-8642-294A70E83A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22525" y="609600"/>
                        <a:ext cx="4073525" cy="35560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8055A6-925A-41CA-8706-E8CC8C648F5D}"/>
                  </a:ext>
                </a:extLst>
              </p:cNvPr>
              <p:cNvSpPr txBox="1"/>
              <p:nvPr/>
            </p:nvSpPr>
            <p:spPr>
              <a:xfrm>
                <a:off x="609600" y="1053575"/>
                <a:ext cx="6415667" cy="5466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unitary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guage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,  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p>
                          <m:sSup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6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08055A6-925A-41CA-8706-E8CC8C648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053575"/>
                <a:ext cx="6415667" cy="546625"/>
              </a:xfrm>
              <a:prstGeom prst="rect">
                <a:avLst/>
              </a:prstGeom>
              <a:blipFill>
                <a:blip r:embed="rId5"/>
                <a:stretch>
                  <a:fillRect l="-475" b="-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04332B-3162-4209-B088-D63D9C6D447F}"/>
                  </a:ext>
                </a:extLst>
              </p:cNvPr>
              <p:cNvSpPr/>
              <p:nvPr/>
            </p:nvSpPr>
            <p:spPr>
              <a:xfrm>
                <a:off x="759683" y="2205873"/>
                <a:ext cx="6936517" cy="5373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Yuk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40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b="0" i="1" smtClean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b="0" i="1" smtClean="0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solidFill>
                                              <a:schemeClr val="bg2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4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304332B-3162-4209-B088-D63D9C6D4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83" y="2205873"/>
                <a:ext cx="6936517" cy="53732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88DC3-06FA-4A29-89EA-D1C7B195CC81}"/>
                  </a:ext>
                </a:extLst>
              </p:cNvPr>
              <p:cNvSpPr/>
              <p:nvPr/>
            </p:nvSpPr>
            <p:spPr>
              <a:xfrm>
                <a:off x="685800" y="1627653"/>
                <a:ext cx="3769686" cy="5277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r>
                                      <a:rPr lang="en-US" sz="1600" i="1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sz="16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   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d>
                            <m:dPr>
                              <m:begChr m:val=""/>
                              <m:ctrlP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16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16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+3</m:t>
                              </m:r>
                            </m:e>
                          </m:d>
                        </m:sub>
                      </m:sSub>
                      <m:r>
                        <a:rPr lang="en-US" sz="16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a:rPr lang="en-US" sz="16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6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288DC3-06FA-4A29-89EA-D1C7B195CC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627653"/>
                <a:ext cx="3769686" cy="527773"/>
              </a:xfrm>
              <a:prstGeom prst="rect">
                <a:avLst/>
              </a:prstGeom>
              <a:blipFill>
                <a:blip r:embed="rId7"/>
                <a:stretch>
                  <a:fillRect t="-13793" b="-64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E20B19-C45F-45E7-839E-9C06D166860A}"/>
                  </a:ext>
                </a:extLst>
              </p:cNvPr>
              <p:cNvSpPr/>
              <p:nvPr/>
            </p:nvSpPr>
            <p:spPr>
              <a:xfrm>
                <a:off x="806450" y="2815473"/>
                <a:ext cx="5564062" cy="85472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Yuk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𝛼𝛽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  <a:p>
                <a:r>
                  <a:rPr lang="en-US" sz="1400" dirty="0">
                    <a:solidFill>
                      <a:schemeClr val="bg2"/>
                    </a:solid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acc>
                      <m:accPr>
                        <m:chr m:val="̃"/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acc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sz="140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dirty="0">
                    <a:solidFill>
                      <a:schemeClr val="bg2"/>
                    </a:solidFill>
                  </a:rPr>
                  <a:t>          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9E20B19-C45F-45E7-839E-9C06D1668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450" y="2815473"/>
                <a:ext cx="5564062" cy="8547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929DF-C574-4463-B969-91D454566296}"/>
                  </a:ext>
                </a:extLst>
              </p:cNvPr>
              <p:cNvSpPr txBox="1"/>
              <p:nvPr/>
            </p:nvSpPr>
            <p:spPr>
              <a:xfrm>
                <a:off x="822362" y="3733800"/>
                <a:ext cx="2911438" cy="3157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Let,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sSubSup>
                      <m:sSubSup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B3929DF-C574-4463-B969-91D4545662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362" y="3733800"/>
                <a:ext cx="2911438" cy="315792"/>
              </a:xfrm>
              <a:prstGeom prst="rect">
                <a:avLst/>
              </a:prstGeom>
              <a:blipFill>
                <a:blip r:embed="rId9"/>
                <a:stretch>
                  <a:fillRect l="-628" b="-21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6050FE-98AE-4FFC-8294-C4296002FB60}"/>
                  </a:ext>
                </a:extLst>
              </p:cNvPr>
              <p:cNvSpPr/>
              <p:nvPr/>
            </p:nvSpPr>
            <p:spPr>
              <a:xfrm>
                <a:off x="747460" y="4110873"/>
                <a:ext cx="5940465" cy="5373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Yuk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Sup>
                        <m:sSubSup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56050FE-98AE-4FFC-8294-C4296002FB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0" y="4110873"/>
                <a:ext cx="5940465" cy="53732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79639A-B558-4512-B6D7-0377DE48A70E}"/>
                  </a:ext>
                </a:extLst>
              </p:cNvPr>
              <p:cNvSpPr txBox="1"/>
              <p:nvPr/>
            </p:nvSpPr>
            <p:spPr>
              <a:xfrm>
                <a:off x="849965" y="4713408"/>
                <a:ext cx="43316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Let,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379639A-B558-4512-B6D7-0377DE48A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65" y="4713408"/>
                <a:ext cx="4331635" cy="307777"/>
              </a:xfrm>
              <a:prstGeom prst="rect">
                <a:avLst/>
              </a:prstGeom>
              <a:blipFill>
                <a:blip r:embed="rId11"/>
                <a:stretch>
                  <a:fillRect l="-422" t="-3922" r="-28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B13BAA-1417-4C59-B6C6-D4F1327B5939}"/>
                  </a:ext>
                </a:extLst>
              </p:cNvPr>
              <p:cNvSpPr/>
              <p:nvPr/>
            </p:nvSpPr>
            <p:spPr>
              <a:xfrm>
                <a:off x="729785" y="5101473"/>
                <a:ext cx="5823415" cy="53732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Yuk</m:t>
                          </m:r>
                          <m:r>
                            <m:rPr>
                              <m:nor/>
                            </m:rPr>
                            <a:rPr lang="en-US" sz="140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sz="14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40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Sup>
                        <m:sSubSupPr>
                          <m:ctrlP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  <m:sup>
                          <m:r>
                            <a:rPr 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nor/>
                        </m:rPr>
                        <a:rPr lang="en-US" sz="140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1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7B13BAA-1417-4C59-B6C6-D4F1327B59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785" y="5101473"/>
                <a:ext cx="5823415" cy="53732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0CDF0959-136F-49B9-8832-E30FD80AD2A0}"/>
              </a:ext>
            </a:extLst>
          </p:cNvPr>
          <p:cNvGrpSpPr/>
          <p:nvPr/>
        </p:nvGrpSpPr>
        <p:grpSpPr>
          <a:xfrm>
            <a:off x="6810668" y="4866968"/>
            <a:ext cx="1952332" cy="1588672"/>
            <a:chOff x="6593667" y="4866968"/>
            <a:chExt cx="1952332" cy="1588672"/>
          </a:xfrm>
        </p:grpSpPr>
        <p:pic>
          <p:nvPicPr>
            <p:cNvPr id="15" name="Picture 14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EBFAE1F2-7B9C-4410-B613-D64AFB68A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667" y="4959901"/>
              <a:ext cx="1952332" cy="1495739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470AF2-02D3-4DA2-9583-10DE40DD0303}"/>
                </a:ext>
              </a:extLst>
            </p:cNvPr>
            <p:cNvSpPr txBox="1"/>
            <p:nvPr/>
          </p:nvSpPr>
          <p:spPr>
            <a:xfrm>
              <a:off x="6629400" y="5486400"/>
              <a:ext cx="284470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H</a:t>
              </a:r>
              <a:endParaRPr lang="en-US" sz="2000" b="1" i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4EB7E3-B794-44E2-962A-C54316BDD363}"/>
                    </a:ext>
                  </a:extLst>
                </p:cNvPr>
                <p:cNvSpPr txBox="1"/>
                <p:nvPr/>
              </p:nvSpPr>
              <p:spPr>
                <a:xfrm>
                  <a:off x="8111785" y="4866968"/>
                  <a:ext cx="39786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0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14EB7E3-B794-44E2-962A-C54316BDD3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1785" y="4866968"/>
                  <a:ext cx="397865" cy="400110"/>
                </a:xfrm>
                <a:prstGeom prst="rect">
                  <a:avLst/>
                </a:prstGeom>
                <a:blipFill>
                  <a:blip r:embed="rId14"/>
                  <a:stretch>
                    <a:fillRect b="-75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E1838B-F9A2-48F2-B6F3-E89E87B5A5AC}"/>
                    </a:ext>
                  </a:extLst>
                </p:cNvPr>
                <p:cNvSpPr txBox="1"/>
                <p:nvPr/>
              </p:nvSpPr>
              <p:spPr>
                <a:xfrm>
                  <a:off x="8132238" y="6070695"/>
                  <a:ext cx="298922" cy="3006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en-US" sz="20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E1838B-F9A2-48F2-B6F3-E89E87B5A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238" y="6070695"/>
                  <a:ext cx="298922" cy="300609"/>
                </a:xfrm>
                <a:prstGeom prst="rect">
                  <a:avLst/>
                </a:prstGeom>
                <a:blipFill>
                  <a:blip r:embed="rId15"/>
                  <a:stretch>
                    <a:fillRect l="-2041" r="-12245" b="-448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164179F-30F4-4A77-BE97-5B7950407AD6}"/>
                    </a:ext>
                  </a:extLst>
                </p:cNvPr>
                <p:cNvSpPr txBox="1"/>
                <p:nvPr/>
              </p:nvSpPr>
              <p:spPr>
                <a:xfrm>
                  <a:off x="7297391" y="5736414"/>
                  <a:ext cx="460403" cy="4304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den>
                        </m:f>
                      </m:oMath>
                    </m:oMathPara>
                  </a14:m>
                  <a:endParaRPr lang="en-US" sz="14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2164179F-30F4-4A77-BE97-5B7950407A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7391" y="5736414"/>
                  <a:ext cx="460403" cy="430486"/>
                </a:xfrm>
                <a:prstGeom prst="rect">
                  <a:avLst/>
                </a:prstGeom>
                <a:blipFill>
                  <a:blip r:embed="rId16"/>
                  <a:stretch>
                    <a:fillRect r="-13333" b="-3380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6FCEBC-8F0F-4D07-8815-FBA04C292B27}"/>
              </a:ext>
            </a:extLst>
          </p:cNvPr>
          <p:cNvGrpSpPr/>
          <p:nvPr/>
        </p:nvGrpSpPr>
        <p:grpSpPr>
          <a:xfrm>
            <a:off x="6810668" y="3257490"/>
            <a:ext cx="1952332" cy="1546747"/>
            <a:chOff x="6593667" y="4924058"/>
            <a:chExt cx="1952332" cy="1546747"/>
          </a:xfrm>
        </p:grpSpPr>
        <p:pic>
          <p:nvPicPr>
            <p:cNvPr id="24" name="Picture 23" descr="A picture containing object&#10;&#10;Description generated with very high confidence">
              <a:extLst>
                <a:ext uri="{FF2B5EF4-FFF2-40B4-BE49-F238E27FC236}">
                  <a16:creationId xmlns:a16="http://schemas.microsoft.com/office/drawing/2014/main" id="{ECBCA632-B298-48A5-BC9E-19C295E3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3667" y="4959901"/>
              <a:ext cx="1952332" cy="149573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2ABDF07-C42C-4ED3-AB90-E8D74E3AC200}"/>
                </a:ext>
              </a:extLst>
            </p:cNvPr>
            <p:cNvSpPr txBox="1"/>
            <p:nvPr/>
          </p:nvSpPr>
          <p:spPr>
            <a:xfrm>
              <a:off x="6629400" y="5486400"/>
              <a:ext cx="284470" cy="3468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i="1" dirty="0">
                  <a:solidFill>
                    <a:srgbClr val="0070C0"/>
                  </a:solidFill>
                </a:rPr>
                <a:t>H</a:t>
              </a:r>
              <a:endParaRPr lang="en-US" sz="2000" b="1" i="1" dirty="0">
                <a:solidFill>
                  <a:srgbClr val="0070C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0D1CF-FF55-4241-911C-E48B96DCFDD1}"/>
                    </a:ext>
                  </a:extLst>
                </p:cNvPr>
                <p:cNvSpPr txBox="1"/>
                <p:nvPr/>
              </p:nvSpPr>
              <p:spPr>
                <a:xfrm>
                  <a:off x="8091919" y="4924058"/>
                  <a:ext cx="3754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sz="20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E60D1CF-FF55-4241-911C-E48B96DCFD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91919" y="4924058"/>
                  <a:ext cx="375424" cy="40011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DA02DF-CC92-42E9-BB4D-D15A78507ECF}"/>
                    </a:ext>
                  </a:extLst>
                </p:cNvPr>
                <p:cNvSpPr txBox="1"/>
                <p:nvPr/>
              </p:nvSpPr>
              <p:spPr>
                <a:xfrm>
                  <a:off x="8132238" y="6070695"/>
                  <a:ext cx="3754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oMath>
                    </m:oMathPara>
                  </a14:m>
                  <a:endParaRPr lang="en-US" sz="20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B4DA02DF-CC92-42E9-BB4D-D15A78507E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32238" y="6070695"/>
                  <a:ext cx="375424" cy="40011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21F412-92D2-41E1-A85C-33115A655276}"/>
                    </a:ext>
                  </a:extLst>
                </p:cNvPr>
                <p:cNvSpPr txBox="1"/>
                <p:nvPr/>
              </p:nvSpPr>
              <p:spPr>
                <a:xfrm>
                  <a:off x="7250599" y="5736414"/>
                  <a:ext cx="612796" cy="5636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</m:e>
                              <m:sub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b>
                            </m:sSub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1600" b="1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</m:rad>
                            <m:r>
                              <a:rPr lang="en-US" sz="1600" b="1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den>
                        </m:f>
                      </m:oMath>
                    </m:oMathPara>
                  </a14:m>
                  <a:endParaRPr lang="en-US" sz="1400" b="1" i="1" dirty="0">
                    <a:solidFill>
                      <a:srgbClr val="0070C0"/>
                    </a:solidFill>
                  </a:endParaRP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C121F412-92D2-41E1-A85C-33115A6552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0599" y="5736414"/>
                  <a:ext cx="612796" cy="563616"/>
                </a:xfrm>
                <a:prstGeom prst="rect">
                  <a:avLst/>
                </a:prstGeom>
                <a:blipFill>
                  <a:blip r:embed="rId19"/>
                  <a:stretch>
                    <a:fillRect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07492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FED993-E760-40BE-93A2-D0D2DAA92F0F}"/>
              </a:ext>
            </a:extLst>
          </p:cNvPr>
          <p:cNvSpPr txBox="1"/>
          <p:nvPr/>
        </p:nvSpPr>
        <p:spPr>
          <a:xfrm>
            <a:off x="2548278" y="166047"/>
            <a:ext cx="4052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Yukawa couplings and CKM matrix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D239D8-85AC-4129-9B01-3C1961CE90A2}"/>
                  </a:ext>
                </a:extLst>
              </p:cNvPr>
              <p:cNvSpPr/>
              <p:nvPr/>
            </p:nvSpPr>
            <p:spPr>
              <a:xfrm>
                <a:off x="914400" y="770777"/>
                <a:ext cx="5762924" cy="1515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𝑞𝑢𝑎𝑟𝑘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         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54D239D8-85AC-4129-9B01-3C1961CE90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770777"/>
                <a:ext cx="5762924" cy="15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264968-B2C6-49DA-B1E7-0835FFFD327E}"/>
                  </a:ext>
                </a:extLst>
              </p:cNvPr>
              <p:cNvSpPr txBox="1"/>
              <p:nvPr/>
            </p:nvSpPr>
            <p:spPr>
              <a:xfrm>
                <a:off x="849965" y="2511623"/>
                <a:ext cx="461376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sz="16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600" dirty="0">
                    <a:solidFill>
                      <a:schemeClr val="bg2"/>
                    </a:solidFill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600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sSub>
                      <m:sSubPr>
                        <m:ctrlPr>
                          <a:rPr lang="en-US" sz="16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sz="1600" dirty="0">
                    <a:solidFill>
                      <a:schemeClr val="bg2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B264968-B2C6-49DA-B1E7-0835FFFD3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65" y="2511623"/>
                <a:ext cx="4613764" cy="338554"/>
              </a:xfrm>
              <a:prstGeom prst="rect">
                <a:avLst/>
              </a:prstGeom>
              <a:blipFill>
                <a:blip r:embed="rId3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336D1C-5482-44AC-9745-5D0F49F2A757}"/>
                  </a:ext>
                </a:extLst>
              </p:cNvPr>
              <p:cNvSpPr/>
              <p:nvPr/>
            </p:nvSpPr>
            <p:spPr>
              <a:xfrm>
                <a:off x="990600" y="3200400"/>
                <a:ext cx="6284156" cy="9297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b>
                        <m:sSubPr>
                          <m:ctrlPr>
                            <a:rPr lang="en-US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FF00"/>
                  </a:solidFill>
                </a:endParaRPr>
              </a:p>
              <a:p>
                <a:endParaRPr lang="en-US" dirty="0"/>
              </a:p>
              <a:p>
                <a:r>
                  <a:rPr lang="en-US" dirty="0"/>
                  <a:t>                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Sup>
                      <m:sSubSupPr>
                        <m:ctrlPr>
                          <a:rPr 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sSubSup>
                      <m:sSub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  <m:d>
                      <m:dPr>
                        <m:ctrlP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en-US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A336D1C-5482-44AC-9745-5D0F49F2A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00400"/>
                <a:ext cx="6284156" cy="929742"/>
              </a:xfrm>
              <a:prstGeom prst="rect">
                <a:avLst/>
              </a:prstGeom>
              <a:blipFill>
                <a:blip r:embed="rId4"/>
                <a:stretch>
                  <a:fillRect b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C99402-8C4B-4C40-823E-CBEB9097AB06}"/>
                  </a:ext>
                </a:extLst>
              </p:cNvPr>
              <p:cNvSpPr/>
              <p:nvPr/>
            </p:nvSpPr>
            <p:spPr>
              <a:xfrm>
                <a:off x="1061594" y="4580590"/>
                <a:ext cx="5567806" cy="941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>
                        <m:sSub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bSup>
                        <m:sSub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  <a:p>
                <a:endParaRPr lang="en-US" dirty="0">
                  <a:solidFill>
                    <a:srgbClr val="00B0F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i="1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p>
                      <m:sSup>
                        <m:sSup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5C99402-8C4B-4C40-823E-CBEB9097A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594" y="4580590"/>
                <a:ext cx="5567806" cy="941091"/>
              </a:xfrm>
              <a:prstGeom prst="rect">
                <a:avLst/>
              </a:prstGeom>
              <a:blipFill>
                <a:blip r:embed="rId5"/>
                <a:stretch>
                  <a:fillRect b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541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7FC5F-E565-4E44-9B27-23203D47394C}"/>
              </a:ext>
            </a:extLst>
          </p:cNvPr>
          <p:cNvSpPr txBox="1"/>
          <p:nvPr/>
        </p:nvSpPr>
        <p:spPr>
          <a:xfrm>
            <a:off x="2548278" y="166047"/>
            <a:ext cx="4052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Yukawa couplings and CKM matrix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F78BC6-11B4-4BFB-8E9F-735C0CBADD21}"/>
                  </a:ext>
                </a:extLst>
              </p:cNvPr>
              <p:cNvSpPr/>
              <p:nvPr/>
            </p:nvSpPr>
            <p:spPr>
              <a:xfrm>
                <a:off x="838200" y="685800"/>
                <a:ext cx="6018507" cy="1515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𝑞𝑢𝑎𝑟𝑘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𝑉𝑑</m:t>
                            </m:r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sSup>
                              <m:sSupPr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         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sSup>
                                  <m:sSupPr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  <m:sup>
                                    <m:r>
                                      <a:rPr lang="en-US" sz="1600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acc>
                              <m:accPr>
                                <m:chr m:val="̅"/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acc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 b="0" i="1" smtClean="0">
                                <a:solidFill>
                                  <a:srgbClr val="FF66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B3F78BC6-11B4-4BFB-8E9F-735C0CBAD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685800"/>
                <a:ext cx="6018507" cy="151522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FA77FF-0D63-49B3-9ACD-605E45A296B0}"/>
                  </a:ext>
                </a:extLst>
              </p:cNvPr>
              <p:cNvSpPr/>
              <p:nvPr/>
            </p:nvSpPr>
            <p:spPr>
              <a:xfrm>
                <a:off x="933006" y="2362200"/>
                <a:ext cx="6246262" cy="15633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𝑞𝑢𝑎𝑟𝑘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>
                                  <m:sSubPr>
                                    <m:ctrlP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𝛼𝛼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  <m:sup>
                                <m:r>
                                  <a:rPr lang="en-US" sz="160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†</m:t>
                                </m:r>
                              </m:sup>
                            </m:sSubSup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sSubSup>
                                  <m:sSubSupPr>
                                    <m:ctrlP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160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sub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sz="16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sz="1600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rad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         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den>
                            </m:f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FF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p>
                            </m:sSup>
                            <m:r>
                              <a:rPr lang="en-US" sz="160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   </m:t>
                            </m:r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rgbClr val="FF66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p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rgbClr val="FF6600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4FA77FF-0D63-49B3-9ACD-605E45A296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006" y="2362200"/>
                <a:ext cx="6246262" cy="15633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406D401-06FD-4A8C-9C1F-1B2B22A61DEC}"/>
              </a:ext>
            </a:extLst>
          </p:cNvPr>
          <p:cNvSpPr txBox="1"/>
          <p:nvPr/>
        </p:nvSpPr>
        <p:spPr>
          <a:xfrm>
            <a:off x="609600" y="4038600"/>
            <a:ext cx="7988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Appearance of CKM matrix in CC current interactions implies that any down type quark can go</a:t>
            </a:r>
          </a:p>
          <a:p>
            <a:r>
              <a:rPr lang="en-US" sz="1600" dirty="0">
                <a:solidFill>
                  <a:schemeClr val="bg1"/>
                </a:solidFill>
              </a:rPr>
              <a:t>into any up type quark through CC interaction vertex.</a:t>
            </a:r>
          </a:p>
        </p:txBody>
      </p:sp>
      <p:pic>
        <p:nvPicPr>
          <p:cNvPr id="7" name="Picture 5" descr="C:\Users\Faisal Akram\Desktop\Untitled.jpg">
            <a:extLst>
              <a:ext uri="{FF2B5EF4-FFF2-40B4-BE49-F238E27FC236}">
                <a16:creationId xmlns:a16="http://schemas.microsoft.com/office/drawing/2014/main" id="{2627AB3A-0E77-4680-8272-AC625484E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82" y="5029200"/>
            <a:ext cx="1517662" cy="11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8BFAE-CB42-4209-90F2-53A3DEF6DA8B}"/>
                  </a:ext>
                </a:extLst>
              </p:cNvPr>
              <p:cNvSpPr txBox="1"/>
              <p:nvPr/>
            </p:nvSpPr>
            <p:spPr>
              <a:xfrm>
                <a:off x="1143000" y="5831987"/>
                <a:ext cx="42530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FE8BFAE-CB42-4209-90F2-53A3DEF6D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31987"/>
                <a:ext cx="42530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9E43F0-49A3-429F-BCD7-89A605019CDD}"/>
                  </a:ext>
                </a:extLst>
              </p:cNvPr>
              <p:cNvSpPr txBox="1"/>
              <p:nvPr/>
            </p:nvSpPr>
            <p:spPr>
              <a:xfrm>
                <a:off x="1706714" y="5181600"/>
                <a:ext cx="503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SG" sz="10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19E43F0-49A3-429F-BCD7-89A605019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6714" y="5181600"/>
                <a:ext cx="5030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D25D5-4FB4-4128-A62A-9BE20589C554}"/>
                  </a:ext>
                </a:extLst>
              </p:cNvPr>
              <p:cNvSpPr txBox="1"/>
              <p:nvPr/>
            </p:nvSpPr>
            <p:spPr>
              <a:xfrm>
                <a:off x="1130777" y="5029200"/>
                <a:ext cx="46942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1D25D5-4FB4-4128-A62A-9BE20589C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77" y="5029200"/>
                <a:ext cx="469423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1EB5D-0CC4-4688-A3AE-CC7639715A85}"/>
                  </a:ext>
                </a:extLst>
              </p:cNvPr>
              <p:cNvSpPr txBox="1"/>
              <p:nvPr/>
            </p:nvSpPr>
            <p:spPr>
              <a:xfrm>
                <a:off x="838200" y="5410200"/>
                <a:ext cx="541366" cy="4408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>
                            <m:sSub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𝛼𝛼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F1EB5D-0CC4-4688-A3AE-CC7639715A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10200"/>
                <a:ext cx="541366" cy="4408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5" descr="C:\Users\Faisal Akram\Desktop\Untitled.jpg">
            <a:extLst>
              <a:ext uri="{FF2B5EF4-FFF2-40B4-BE49-F238E27FC236}">
                <a16:creationId xmlns:a16="http://schemas.microsoft.com/office/drawing/2014/main" id="{F5A57341-17AA-430A-9223-B9C5EC7BA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38" y="5029200"/>
            <a:ext cx="1517662" cy="11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43EEE-CD07-48E3-8385-C449FEFE23E7}"/>
                  </a:ext>
                </a:extLst>
              </p:cNvPr>
              <p:cNvSpPr txBox="1"/>
              <p:nvPr/>
            </p:nvSpPr>
            <p:spPr>
              <a:xfrm>
                <a:off x="2796156" y="5831987"/>
                <a:ext cx="42691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B43EEE-CD07-48E3-8385-C449FEFE2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6156" y="5831987"/>
                <a:ext cx="42691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770335-3EC9-4F7D-94AE-49902FB9F57B}"/>
                  </a:ext>
                </a:extLst>
              </p:cNvPr>
              <p:cNvSpPr txBox="1"/>
              <p:nvPr/>
            </p:nvSpPr>
            <p:spPr>
              <a:xfrm>
                <a:off x="3359870" y="5181600"/>
                <a:ext cx="5030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sz="14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en-SG" sz="1000" b="1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F770335-3EC9-4F7D-94AE-49902FB9F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870" y="5181600"/>
                <a:ext cx="503086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6D59F-4298-46AB-B7A6-7450035F090E}"/>
                  </a:ext>
                </a:extLst>
              </p:cNvPr>
              <p:cNvSpPr txBox="1"/>
              <p:nvPr/>
            </p:nvSpPr>
            <p:spPr>
              <a:xfrm>
                <a:off x="2783933" y="5029200"/>
                <a:ext cx="46782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B36D59F-4298-46AB-B7A6-7450035F09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933" y="5029200"/>
                <a:ext cx="467820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466DF-F120-4890-A82B-FC82A55F3EE3}"/>
                  </a:ext>
                </a:extLst>
              </p:cNvPr>
              <p:cNvSpPr txBox="1"/>
              <p:nvPr/>
            </p:nvSpPr>
            <p:spPr>
              <a:xfrm>
                <a:off x="2491356" y="5410200"/>
                <a:ext cx="527837" cy="430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sSubSup>
                            <m:sSubSup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b>
                            <m:sup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ad>
                            <m:radPr>
                              <m:degHide m:val="on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B3466DF-F120-4890-A82B-FC82A55F3E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1356" y="5410200"/>
                <a:ext cx="527837" cy="43082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5" descr="C:\Users\Faisal Akram\Desktop\Untitled.jpg">
            <a:extLst>
              <a:ext uri="{FF2B5EF4-FFF2-40B4-BE49-F238E27FC236}">
                <a16:creationId xmlns:a16="http://schemas.microsoft.com/office/drawing/2014/main" id="{A27A11D0-CD7E-4C78-B334-C48D632F0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382" y="5029200"/>
            <a:ext cx="1517662" cy="11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9F4D30-379E-46FB-88E1-6450B2EB85E1}"/>
                  </a:ext>
                </a:extLst>
              </p:cNvPr>
              <p:cNvSpPr txBox="1"/>
              <p:nvPr/>
            </p:nvSpPr>
            <p:spPr>
              <a:xfrm>
                <a:off x="5181600" y="5831987"/>
                <a:ext cx="4153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E9F4D30-379E-46FB-88E1-6450B2EB8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5831987"/>
                <a:ext cx="415370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D8C2C0-764A-45D2-9837-BE08AC1F8CB8}"/>
                  </a:ext>
                </a:extLst>
              </p:cNvPr>
              <p:cNvSpPr txBox="1"/>
              <p:nvPr/>
            </p:nvSpPr>
            <p:spPr>
              <a:xfrm>
                <a:off x="5745314" y="5181600"/>
                <a:ext cx="424539" cy="3125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sz="1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p>
                          <m:r>
                            <a:rPr lang="en-US" sz="1400" b="1" i="1" dirty="0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p>
                      </m:sSup>
                    </m:oMath>
                  </m:oMathPara>
                </a14:m>
                <a:endParaRPr lang="en-SG" sz="1000" b="1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CD8C2C0-764A-45D2-9837-BE08AC1F8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314" y="5181600"/>
                <a:ext cx="424539" cy="31258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16C21D-C453-4095-BA3E-B3AEF330B411}"/>
                  </a:ext>
                </a:extLst>
              </p:cNvPr>
              <p:cNvSpPr txBox="1"/>
              <p:nvPr/>
            </p:nvSpPr>
            <p:spPr>
              <a:xfrm>
                <a:off x="5169377" y="5029200"/>
                <a:ext cx="4153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16C21D-C453-4095-BA3E-B3AEF330B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377" y="5029200"/>
                <a:ext cx="415370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655276-4C74-4225-B4F9-F1894AB06EB7}"/>
                  </a:ext>
                </a:extLst>
              </p:cNvPr>
              <p:cNvSpPr txBox="1"/>
              <p:nvPr/>
            </p:nvSpPr>
            <p:spPr>
              <a:xfrm>
                <a:off x="4876800" y="5410200"/>
                <a:ext cx="582211" cy="3690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105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  <m:r>
                            <m:rPr>
                              <m:sty m:val="p"/>
                            </m:rPr>
                            <a:rPr lang="el-GR" sz="105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den>
                      </m:f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C655276-4C74-4225-B4F9-F1894AB06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5410200"/>
                <a:ext cx="582211" cy="36907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5" descr="C:\Users\Faisal Akram\Desktop\Untitled.jpg">
            <a:extLst>
              <a:ext uri="{FF2B5EF4-FFF2-40B4-BE49-F238E27FC236}">
                <a16:creationId xmlns:a16="http://schemas.microsoft.com/office/drawing/2014/main" id="{531B772C-7A16-4466-B430-1FA7B626B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738" y="5029200"/>
            <a:ext cx="1517662" cy="11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C43ED-A2F5-4659-8624-7CE809E6B51C}"/>
                  </a:ext>
                </a:extLst>
              </p:cNvPr>
              <p:cNvSpPr txBox="1"/>
              <p:nvPr/>
            </p:nvSpPr>
            <p:spPr>
              <a:xfrm>
                <a:off x="6910956" y="5831987"/>
                <a:ext cx="4153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E5C43ED-A2F5-4659-8624-7CE809E6B5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0956" y="5831987"/>
                <a:ext cx="415370" cy="307777"/>
              </a:xfrm>
              <a:prstGeom prst="rect">
                <a:avLst/>
              </a:prstGeom>
              <a:blipFill>
                <a:blip r:embed="rId12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66E2E8-5056-4C4A-9190-E87DADE86F00}"/>
                  </a:ext>
                </a:extLst>
              </p:cNvPr>
              <p:cNvSpPr txBox="1"/>
              <p:nvPr/>
            </p:nvSpPr>
            <p:spPr>
              <a:xfrm>
                <a:off x="7474670" y="5181600"/>
                <a:ext cx="3129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1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SG" sz="1000" b="1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466E2E8-5056-4C4A-9190-E87DADE86F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670" y="5181600"/>
                <a:ext cx="312906" cy="27699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C2AB5E-5323-4D40-A029-FD90D33382B0}"/>
                  </a:ext>
                </a:extLst>
              </p:cNvPr>
              <p:cNvSpPr txBox="1"/>
              <p:nvPr/>
            </p:nvSpPr>
            <p:spPr>
              <a:xfrm>
                <a:off x="6898733" y="5029200"/>
                <a:ext cx="4153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SG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SG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</m:oMath>
                  </m:oMathPara>
                </a14:m>
                <a:endParaRPr lang="en-SG" sz="14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C2AB5E-5323-4D40-A029-FD90D3338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8733" y="5029200"/>
                <a:ext cx="415370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CEAC7-2EC4-4666-9935-23A51E36612B}"/>
                  </a:ext>
                </a:extLst>
              </p:cNvPr>
              <p:cNvSpPr txBox="1"/>
              <p:nvPr/>
            </p:nvSpPr>
            <p:spPr>
              <a:xfrm>
                <a:off x="6708804" y="5486400"/>
                <a:ext cx="44159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en-US" sz="11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6CEAC7-2EC4-4666-9935-23A51E3661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804" y="5486400"/>
                <a:ext cx="441595" cy="307777"/>
              </a:xfrm>
              <a:prstGeom prst="rect">
                <a:avLst/>
              </a:prstGeom>
              <a:blipFill>
                <a:blip r:embed="rId17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3904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5E1DDF-A19C-4B0A-9EEF-5EA2BC03823F}"/>
              </a:ext>
            </a:extLst>
          </p:cNvPr>
          <p:cNvSpPr txBox="1"/>
          <p:nvPr/>
        </p:nvSpPr>
        <p:spPr>
          <a:xfrm>
            <a:off x="2202550" y="166047"/>
            <a:ext cx="474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sector of EW standard model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65EDC10F-B884-4367-8227-DBE8CE7557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088731"/>
              </p:ext>
            </p:extLst>
          </p:nvPr>
        </p:nvGraphicFramePr>
        <p:xfrm>
          <a:off x="938213" y="685800"/>
          <a:ext cx="7053262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76" name="Equation" r:id="rId3" imgW="5295600" imgH="660240" progId="Equation.DSMT4">
                  <p:embed/>
                </p:oleObj>
              </mc:Choice>
              <mc:Fallback>
                <p:oleObj name="Equation" r:id="rId3" imgW="5295600" imgH="660240" progId="Equation.DSMT4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45ED6432-43C9-4360-948E-41C091720D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8213" y="685800"/>
                        <a:ext cx="7053262" cy="876300"/>
                      </a:xfrm>
                      <a:prstGeom prst="rect">
                        <a:avLst/>
                      </a:prstGeom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B8E9E3ED-523C-4AC1-A718-698396C2E0DB}"/>
              </a:ext>
            </a:extLst>
          </p:cNvPr>
          <p:cNvSpPr/>
          <p:nvPr/>
        </p:nvSpPr>
        <p:spPr>
          <a:xfrm>
            <a:off x="5530340" y="838200"/>
            <a:ext cx="1993796" cy="922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AAC17D-AC3F-49CF-9538-B12FBA6CAF0E}"/>
                  </a:ext>
                </a:extLst>
              </p:cNvPr>
              <p:cNvSpPr/>
              <p:nvPr/>
            </p:nvSpPr>
            <p:spPr>
              <a:xfrm>
                <a:off x="858748" y="1565096"/>
                <a:ext cx="3733523" cy="700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r>
                        <a:rPr lang="en-US" sz="16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>
                        <m:sSubPr>
                          <m:ctrlP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𝜇𝜈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𝑔</m:t>
                            </m:r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𝑎𝑏𝑐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𝜈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3AAC17D-AC3F-49CF-9538-B12FBA6CAF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748" y="1565096"/>
                <a:ext cx="3733523" cy="700063"/>
              </a:xfrm>
              <a:prstGeom prst="rect">
                <a:avLst/>
              </a:prstGeom>
              <a:blipFill>
                <a:blip r:embed="rId5"/>
                <a:stretch>
                  <a:fillRect b="-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D88EC7-ABCC-4DB2-9CE8-C9865F1D032A}"/>
                  </a:ext>
                </a:extLst>
              </p:cNvPr>
              <p:cNvSpPr/>
              <p:nvPr/>
            </p:nvSpPr>
            <p:spPr>
              <a:xfrm>
                <a:off x="560166" y="2438400"/>
                <a:ext cx="7974234" cy="909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p>
                        <m:sSup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1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r>
                            <a:rPr lang="en-US" sz="1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/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bSup>
                      <m:r>
                        <a:rPr lang="en-US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bSup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bSup>
                        </m:e>
                      </m:d>
                      <m:r>
                        <a:rPr lang="en-US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  <m:r>
                        <a:rPr lang="en-US" sz="12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120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12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𝑎𝑏𝑐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𝑎𝑚𝑛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  <m:sSubSup>
                        <m:sSubSup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Sup>
                        <m:sSubSupPr>
                          <m:ctrlP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1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𝜈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DD88EC7-ABCC-4DB2-9CE8-C9865F1D0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166" y="2438400"/>
                <a:ext cx="7974234" cy="9090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BF78ED-2F2A-4F6B-B26F-D6C189098D54}"/>
                  </a:ext>
                </a:extLst>
              </p:cNvPr>
              <p:cNvSpPr txBox="1"/>
              <p:nvPr/>
            </p:nvSpPr>
            <p:spPr>
              <a:xfrm>
                <a:off x="775566" y="3538424"/>
                <a:ext cx="5065939" cy="576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</a:rPr>
                  <a:t>Using,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1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r>
                                <a:rPr lang="en-US" sz="1400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 b="0" i="0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  <m:mr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  <m:e>
                              <m:func>
                                <m:funcPr>
                                  <m:ctrlP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  <m:brk m:alnAt="7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40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os</m:t>
                                  </m:r>
                                </m:fName>
                                <m:e>
                                  <m:r>
                                    <a:rPr lang="en-US" sz="1400" i="1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1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i="1" smtClean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1400" dirty="0">
                    <a:solidFill>
                      <a:schemeClr val="bg2"/>
                    </a:solidFill>
                  </a:rPr>
                  <a:t>,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  <m:r>
                          <a:rPr lang="en-US" sz="1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sSub>
                          <m:sSubPr>
                            <m:ctrlP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sz="14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e>
                    </m:d>
                  </m:oMath>
                </a14:m>
                <a:endParaRPr lang="en-US" sz="14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ABF78ED-2F2A-4F6B-B26F-D6C189098D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66" y="3538424"/>
                <a:ext cx="5065939" cy="576376"/>
              </a:xfrm>
              <a:prstGeom prst="rect">
                <a:avLst/>
              </a:prstGeom>
              <a:blipFill>
                <a:blip r:embed="rId7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2565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8E40FA-B529-40BC-B521-1533A4C72C0D}"/>
              </a:ext>
            </a:extLst>
          </p:cNvPr>
          <p:cNvSpPr txBox="1"/>
          <p:nvPr/>
        </p:nvSpPr>
        <p:spPr>
          <a:xfrm>
            <a:off x="2202550" y="166047"/>
            <a:ext cx="474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The gauge sector of EW standard model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7" name="Picture 6" descr="A close up of a person&#10;&#10;Description generated with high confidence">
            <a:extLst>
              <a:ext uri="{FF2B5EF4-FFF2-40B4-BE49-F238E27FC236}">
                <a16:creationId xmlns:a16="http://schemas.microsoft.com/office/drawing/2014/main" id="{88A23943-9FEB-426D-A782-2EA83E584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02539"/>
            <a:ext cx="5495919" cy="25978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417906-4DF5-43D8-BAC5-B2AFF392DBE2}"/>
                  </a:ext>
                </a:extLst>
              </p:cNvPr>
              <p:cNvSpPr txBox="1"/>
              <p:nvPr/>
            </p:nvSpPr>
            <p:spPr>
              <a:xfrm>
                <a:off x="1909979" y="724949"/>
                <a:ext cx="640047" cy="2361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𝐠𝐚𝐮𝐠𝐞</m:t>
                          </m:r>
                          <m:r>
                            <a:rPr lang="en-US" sz="1400" b="1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F417906-4DF5-43D8-BAC5-B2AFF392D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9979" y="724949"/>
                <a:ext cx="640047" cy="236155"/>
              </a:xfrm>
              <a:prstGeom prst="rect">
                <a:avLst/>
              </a:prstGeom>
              <a:blipFill>
                <a:blip r:embed="rId3"/>
                <a:stretch>
                  <a:fillRect l="-5714" r="-571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EA011570-5872-4867-8182-CEE7C91FFA24}"/>
              </a:ext>
            </a:extLst>
          </p:cNvPr>
          <p:cNvSpPr/>
          <p:nvPr/>
        </p:nvSpPr>
        <p:spPr>
          <a:xfrm>
            <a:off x="2671965" y="710854"/>
            <a:ext cx="4407215" cy="53964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78A68D-7BB8-433E-9335-491E989EA9AA}"/>
              </a:ext>
            </a:extLst>
          </p:cNvPr>
          <p:cNvSpPr/>
          <p:nvPr/>
        </p:nvSpPr>
        <p:spPr>
          <a:xfrm>
            <a:off x="2672009" y="1251479"/>
            <a:ext cx="4407215" cy="556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907CBE-053D-4E16-B348-4EB0F43FD660}"/>
              </a:ext>
            </a:extLst>
          </p:cNvPr>
          <p:cNvSpPr/>
          <p:nvPr/>
        </p:nvSpPr>
        <p:spPr>
          <a:xfrm>
            <a:off x="2669553" y="1807323"/>
            <a:ext cx="4407215" cy="5450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8684B-5468-4E83-9540-92AD1C129231}"/>
              </a:ext>
            </a:extLst>
          </p:cNvPr>
          <p:cNvSpPr/>
          <p:nvPr/>
        </p:nvSpPr>
        <p:spPr>
          <a:xfrm>
            <a:off x="2669456" y="2351463"/>
            <a:ext cx="4407215" cy="315659"/>
          </a:xfrm>
          <a:prstGeom prst="rect">
            <a:avLst/>
          </a:prstGeom>
          <a:noFill/>
          <a:ln>
            <a:solidFill>
              <a:srgbClr val="E46C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1691DB-0F6B-4B84-9327-55446ACFF7DD}"/>
              </a:ext>
            </a:extLst>
          </p:cNvPr>
          <p:cNvSpPr/>
          <p:nvPr/>
        </p:nvSpPr>
        <p:spPr>
          <a:xfrm>
            <a:off x="2669456" y="2667274"/>
            <a:ext cx="3010186" cy="393522"/>
          </a:xfrm>
          <a:prstGeom prst="rect">
            <a:avLst/>
          </a:prstGeom>
          <a:noFill/>
          <a:ln>
            <a:solidFill>
              <a:srgbClr val="B818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picture containing opener, tool, tea ball&#10;&#10;Description generated with very high confidence">
            <a:extLst>
              <a:ext uri="{FF2B5EF4-FFF2-40B4-BE49-F238E27FC236}">
                <a16:creationId xmlns:a16="http://schemas.microsoft.com/office/drawing/2014/main" id="{2A6FA8F4-241A-4DC5-945E-B62C72266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3357225"/>
            <a:ext cx="6870023" cy="1062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37875C-7773-49C7-BAE4-99C102CCB173}"/>
                  </a:ext>
                </a:extLst>
              </p:cNvPr>
              <p:cNvSpPr txBox="1"/>
              <p:nvPr/>
            </p:nvSpPr>
            <p:spPr>
              <a:xfrm>
                <a:off x="1244139" y="3589713"/>
                <a:ext cx="3770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𝜸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37875C-7773-49C7-BAE4-99C102CCB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139" y="3589713"/>
                <a:ext cx="377026" cy="369332"/>
              </a:xfrm>
              <a:prstGeom prst="rect">
                <a:avLst/>
              </a:prstGeom>
              <a:blipFill>
                <a:blip r:embed="rId5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EE9DCFF-9E12-4193-90BF-628591674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989" y="4652625"/>
            <a:ext cx="6870023" cy="10623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2E8BC0-F302-401D-B1F6-B809EC89AD18}"/>
                  </a:ext>
                </a:extLst>
              </p:cNvPr>
              <p:cNvSpPr txBox="1"/>
              <p:nvPr/>
            </p:nvSpPr>
            <p:spPr>
              <a:xfrm>
                <a:off x="7481270" y="4583668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02E8BC0-F302-401D-B1F6-B809EC89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1270" y="4583668"/>
                <a:ext cx="38343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8FBB8C-E239-4C02-911A-B50D5439FC1E}"/>
                  </a:ext>
                </a:extLst>
              </p:cNvPr>
              <p:cNvSpPr txBox="1"/>
              <p:nvPr/>
            </p:nvSpPr>
            <p:spPr>
              <a:xfrm>
                <a:off x="7543800" y="5362294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98FBB8C-E239-4C02-911A-B50D5439FC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3800" y="5362294"/>
                <a:ext cx="38343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0D0BE8-70C8-4DCC-8359-5FC924918F06}"/>
                  </a:ext>
                </a:extLst>
              </p:cNvPr>
              <p:cNvSpPr txBox="1"/>
              <p:nvPr/>
            </p:nvSpPr>
            <p:spPr>
              <a:xfrm>
                <a:off x="2338644" y="4994565"/>
                <a:ext cx="72327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l-GR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0D0BE8-70C8-4DCC-8359-5FC924918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44" y="4994565"/>
                <a:ext cx="723275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381DD0-C0B5-41E5-98CE-EE015233EAD4}"/>
                  </a:ext>
                </a:extLst>
              </p:cNvPr>
              <p:cNvSpPr txBox="1"/>
              <p:nvPr/>
            </p:nvSpPr>
            <p:spPr>
              <a:xfrm>
                <a:off x="2301871" y="3717174"/>
                <a:ext cx="31848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5381DD0-C0B5-41E5-98CE-EE015233EA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871" y="3717174"/>
                <a:ext cx="31848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51597-E39D-4D50-90B2-EAC101A9DE4C}"/>
                  </a:ext>
                </a:extLst>
              </p:cNvPr>
              <p:cNvSpPr txBox="1"/>
              <p:nvPr/>
            </p:nvSpPr>
            <p:spPr>
              <a:xfrm>
                <a:off x="4783974" y="3739136"/>
                <a:ext cx="60875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2C51597-E39D-4D50-90B2-EAC101A9D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3974" y="3739136"/>
                <a:ext cx="608756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9C208E-DCEC-4616-843D-DEFC3E513447}"/>
                  </a:ext>
                </a:extLst>
              </p:cNvPr>
              <p:cNvSpPr txBox="1"/>
              <p:nvPr/>
            </p:nvSpPr>
            <p:spPr>
              <a:xfrm>
                <a:off x="7125325" y="3733800"/>
                <a:ext cx="40697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F49C208E-DCEC-4616-843D-DEFC3E5134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5325" y="3733800"/>
                <a:ext cx="406971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52CFB5-A32F-4B40-A3C5-77631DE71755}"/>
                  </a:ext>
                </a:extLst>
              </p:cNvPr>
              <p:cNvSpPr txBox="1"/>
              <p:nvPr/>
            </p:nvSpPr>
            <p:spPr>
              <a:xfrm>
                <a:off x="7162800" y="5026223"/>
                <a:ext cx="8660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e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C52CFB5-A32F-4B40-A3C5-77631DE717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800" y="5026223"/>
                <a:ext cx="866006" cy="307777"/>
              </a:xfrm>
              <a:prstGeom prst="rect">
                <a:avLst/>
              </a:prstGeom>
              <a:blipFill>
                <a:blip r:embed="rId1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858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21378" y="166047"/>
            <a:ext cx="48860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How the standard model was discovered?</a:t>
            </a:r>
            <a:endParaRPr lang="en-SG" sz="2000" dirty="0">
              <a:solidFill>
                <a:schemeClr val="accent6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089" y="850488"/>
            <a:ext cx="2448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Scattering Experiments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Decay Processes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Study of bound states</a:t>
            </a:r>
            <a:endParaRPr lang="en-SG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2721666" y="845403"/>
            <a:ext cx="315567" cy="830997"/>
          </a:xfrm>
          <a:prstGeom prst="rightBrac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ight Arrow 17"/>
          <p:cNvSpPr/>
          <p:nvPr/>
        </p:nvSpPr>
        <p:spPr>
          <a:xfrm>
            <a:off x="3200400" y="1081548"/>
            <a:ext cx="381000" cy="381000"/>
          </a:xfrm>
          <a:prstGeom prst="rightArrow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TextBox 18"/>
          <p:cNvSpPr txBox="1"/>
          <p:nvPr/>
        </p:nvSpPr>
        <p:spPr>
          <a:xfrm>
            <a:off x="3657600" y="990600"/>
            <a:ext cx="3610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Cross sections, Decay Constants,</a:t>
            </a:r>
          </a:p>
          <a:p>
            <a:r>
              <a:rPr lang="en-US" sz="1600" dirty="0">
                <a:solidFill>
                  <a:schemeClr val="bg1"/>
                </a:solidFill>
              </a:rPr>
              <a:t>Couplings, Form factors, Masses, Spin </a:t>
            </a:r>
            <a:r>
              <a:rPr lang="en-US" sz="1600" dirty="0" err="1">
                <a:solidFill>
                  <a:schemeClr val="bg1"/>
                </a:solidFill>
              </a:rPr>
              <a:t>etc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20" name="Smiley Face 19"/>
          <p:cNvSpPr/>
          <p:nvPr/>
        </p:nvSpPr>
        <p:spPr>
          <a:xfrm>
            <a:off x="382089" y="2209800"/>
            <a:ext cx="540226" cy="489833"/>
          </a:xfrm>
          <a:prstGeom prst="smileyFac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/>
          <p:cNvSpPr txBox="1"/>
          <p:nvPr/>
        </p:nvSpPr>
        <p:spPr>
          <a:xfrm>
            <a:off x="192434" y="2895600"/>
            <a:ext cx="13953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Experimental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Particle Physicist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1008533" y="2370941"/>
            <a:ext cx="760136" cy="205111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Hexagon 25"/>
          <p:cNvSpPr/>
          <p:nvPr/>
        </p:nvSpPr>
        <p:spPr>
          <a:xfrm>
            <a:off x="1826102" y="2120869"/>
            <a:ext cx="1439813" cy="69853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Particle Accelerators and detectors</a:t>
            </a:r>
            <a:endParaRPr lang="en-SG" sz="1200" dirty="0"/>
          </a:p>
        </p:txBody>
      </p:sp>
      <p:sp>
        <p:nvSpPr>
          <p:cNvPr id="27" name="Right Arrow 26"/>
          <p:cNvSpPr/>
          <p:nvPr/>
        </p:nvSpPr>
        <p:spPr>
          <a:xfrm rot="5400000">
            <a:off x="2160414" y="3155907"/>
            <a:ext cx="743891" cy="25949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/>
          <p:cNvSpPr txBox="1"/>
          <p:nvPr/>
        </p:nvSpPr>
        <p:spPr>
          <a:xfrm>
            <a:off x="1708108" y="3824748"/>
            <a:ext cx="167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Measured values of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physical observables</a:t>
            </a:r>
            <a:endParaRPr lang="en-SG" sz="1400" dirty="0">
              <a:solidFill>
                <a:schemeClr val="bg1"/>
              </a:solidFill>
            </a:endParaRPr>
          </a:p>
        </p:txBody>
      </p:sp>
      <p:sp>
        <p:nvSpPr>
          <p:cNvPr id="29" name="Smiley Face 28"/>
          <p:cNvSpPr/>
          <p:nvPr/>
        </p:nvSpPr>
        <p:spPr>
          <a:xfrm>
            <a:off x="6346112" y="2224548"/>
            <a:ext cx="540226" cy="489833"/>
          </a:xfrm>
          <a:prstGeom prst="smileyFace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Hexagon 29"/>
          <p:cNvSpPr/>
          <p:nvPr/>
        </p:nvSpPr>
        <p:spPr>
          <a:xfrm>
            <a:off x="4011304" y="2133600"/>
            <a:ext cx="1439813" cy="698531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Models</a:t>
            </a:r>
            <a:endParaRPr lang="en-SG" dirty="0"/>
          </a:p>
        </p:txBody>
      </p:sp>
      <p:sp>
        <p:nvSpPr>
          <p:cNvPr id="31" name="TextBox 30"/>
          <p:cNvSpPr txBox="1"/>
          <p:nvPr/>
        </p:nvSpPr>
        <p:spPr>
          <a:xfrm>
            <a:off x="5965208" y="2819400"/>
            <a:ext cx="14650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Particle Physics</a:t>
            </a:r>
          </a:p>
          <a:p>
            <a:r>
              <a:rPr lang="en-US" sz="1400" dirty="0">
                <a:solidFill>
                  <a:schemeClr val="bg1"/>
                </a:solidFill>
              </a:rPr>
              <a:t>Phenomenologist</a:t>
            </a:r>
            <a:endParaRPr lang="en-SG" sz="1400" dirty="0">
              <a:solidFill>
                <a:schemeClr val="bg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0800000">
            <a:off x="5492061" y="2391697"/>
            <a:ext cx="760136" cy="205111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ight Arrow 32"/>
          <p:cNvSpPr/>
          <p:nvPr/>
        </p:nvSpPr>
        <p:spPr>
          <a:xfrm rot="5400000">
            <a:off x="4359264" y="3152546"/>
            <a:ext cx="743891" cy="259495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TextBox 33"/>
          <p:cNvSpPr txBox="1"/>
          <p:nvPr/>
        </p:nvSpPr>
        <p:spPr>
          <a:xfrm>
            <a:off x="4020983" y="3810000"/>
            <a:ext cx="1679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Calculated values of </a:t>
            </a:r>
          </a:p>
          <a:p>
            <a:r>
              <a:rPr lang="en-US" sz="1400" dirty="0">
                <a:solidFill>
                  <a:schemeClr val="bg1"/>
                </a:solidFill>
              </a:rPr>
              <a:t>physical observables</a:t>
            </a:r>
            <a:endParaRPr lang="en-SG" sz="1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3424237" y="3886200"/>
                <a:ext cx="479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sz="2400" b="0" i="1" smtClean="0">
                          <a:solidFill>
                            <a:schemeClr val="bg1"/>
                          </a:solidFill>
                          <a:latin typeface="Cambria Math"/>
                          <a:ea typeface="Cambria Math"/>
                        </a:rPr>
                        <m:t>≈</m:t>
                      </m:r>
                    </m:oMath>
                  </m:oMathPara>
                </a14:m>
                <a:endParaRPr lang="en-SG" sz="24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4237" y="3886200"/>
                <a:ext cx="479618" cy="46166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Smiley Face 35"/>
          <p:cNvSpPr/>
          <p:nvPr/>
        </p:nvSpPr>
        <p:spPr>
          <a:xfrm>
            <a:off x="7848600" y="2209800"/>
            <a:ext cx="540226" cy="489833"/>
          </a:xfrm>
          <a:prstGeom prst="smileyFac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TextBox 37"/>
          <p:cNvSpPr txBox="1"/>
          <p:nvPr/>
        </p:nvSpPr>
        <p:spPr>
          <a:xfrm>
            <a:off x="7430289" y="2829580"/>
            <a:ext cx="15930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Theoretical Particle</a:t>
            </a:r>
          </a:p>
          <a:p>
            <a:r>
              <a:rPr lang="en-US" sz="1400" dirty="0">
                <a:solidFill>
                  <a:schemeClr val="bg1"/>
                </a:solidFill>
              </a:rPr>
              <a:t>Physicist</a:t>
            </a:r>
            <a:endParaRPr lang="en-SG" sz="1400" dirty="0">
              <a:solidFill>
                <a:schemeClr val="bg1"/>
              </a:solidFill>
            </a:endParaRPr>
          </a:p>
        </p:txBody>
      </p:sp>
      <p:sp>
        <p:nvSpPr>
          <p:cNvPr id="39" name="Right Arrow 38"/>
          <p:cNvSpPr/>
          <p:nvPr/>
        </p:nvSpPr>
        <p:spPr>
          <a:xfrm rot="10800000">
            <a:off x="6967467" y="2376948"/>
            <a:ext cx="760136" cy="205111"/>
          </a:xfrm>
          <a:prstGeom prst="right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7" name="Cloud Callout 36"/>
          <p:cNvSpPr/>
          <p:nvPr/>
        </p:nvSpPr>
        <p:spPr>
          <a:xfrm>
            <a:off x="7848600" y="1064653"/>
            <a:ext cx="1174754" cy="840347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Models</a:t>
            </a:r>
            <a:endParaRPr lang="en-SG" sz="1400" dirty="0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2089" y="5715000"/>
            <a:ext cx="79227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Decades of observations and calculations show that the Standard Model of particle physics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can describe almost every thing which we have observed in the labs of high energy physics.</a:t>
            </a:r>
            <a:endParaRPr lang="en-SG" sz="1600" dirty="0">
              <a:solidFill>
                <a:schemeClr val="bg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3366512" y="3824988"/>
            <a:ext cx="596746" cy="5947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/>
          <p:cNvSpPr txBox="1"/>
          <p:nvPr/>
        </p:nvSpPr>
        <p:spPr>
          <a:xfrm>
            <a:off x="5234623" y="4503003"/>
            <a:ext cx="3604577" cy="830997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</a:rPr>
              <a:t>It is more important to have beauty </a:t>
            </a:r>
          </a:p>
          <a:p>
            <a:r>
              <a:rPr lang="en-SG" sz="1600" dirty="0">
                <a:solidFill>
                  <a:schemeClr val="bg1"/>
                </a:solidFill>
              </a:rPr>
              <a:t>in one's equations than to have </a:t>
            </a:r>
          </a:p>
          <a:p>
            <a:r>
              <a:rPr lang="en-SG" sz="1600" dirty="0">
                <a:solidFill>
                  <a:schemeClr val="bg1"/>
                </a:solidFill>
              </a:rPr>
              <a:t>them fit with experiments..... P.A.M Dirac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7347535" y="2763456"/>
            <a:ext cx="627922" cy="1584409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376840" y="2695340"/>
            <a:ext cx="1923360" cy="174384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77686" y="4497541"/>
            <a:ext cx="4407617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SG" sz="1600" dirty="0"/>
              <a:t>It doesn’t matter how beautiful your theory is,</a:t>
            </a:r>
          </a:p>
          <a:p>
            <a:r>
              <a:rPr lang="en-US" sz="1600" dirty="0"/>
              <a:t>It doesn’t matter how smart you are. If it doesn’t</a:t>
            </a:r>
          </a:p>
          <a:p>
            <a:r>
              <a:rPr lang="en-US" sz="1600" dirty="0"/>
              <a:t>agree with experiment, it’s wrong… R.P. Feynman</a:t>
            </a:r>
            <a:endParaRPr lang="en-SG" sz="1600" dirty="0"/>
          </a:p>
        </p:txBody>
      </p:sp>
    </p:spTree>
    <p:extLst>
      <p:ext uri="{BB962C8B-B14F-4D97-AF65-F5344CB8AC3E}">
        <p14:creationId xmlns:p14="http://schemas.microsoft.com/office/powerpoint/2010/main" val="116344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0" grpId="0" animBg="1"/>
      <p:bldP spid="22" grpId="0"/>
      <p:bldP spid="23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/>
      <p:bldP spid="32" grpId="0" animBg="1"/>
      <p:bldP spid="33" grpId="0" animBg="1"/>
      <p:bldP spid="34" grpId="0"/>
      <p:bldP spid="35" grpId="0"/>
      <p:bldP spid="36" grpId="0" animBg="1"/>
      <p:bldP spid="38" grpId="0"/>
      <p:bldP spid="39" grpId="0" animBg="1"/>
      <p:bldP spid="37" grpId="0" animBg="1"/>
      <p:bldP spid="40" grpId="0"/>
      <p:bldP spid="41" grpId="0" animBg="1"/>
      <p:bldP spid="8" grpId="0" animBg="1"/>
      <p:bldP spid="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/>
          <p:cNvSpPr>
            <a:spLocks noChangeArrowheads="1"/>
          </p:cNvSpPr>
          <p:nvPr/>
        </p:nvSpPr>
        <p:spPr bwMode="auto">
          <a:xfrm>
            <a:off x="323850" y="457200"/>
            <a:ext cx="8208963" cy="7207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137160" tIns="0" rIns="164592" bIns="0" anchor="ctr"/>
          <a:lstStyle/>
          <a:p>
            <a:pPr>
              <a:tabLst>
                <a:tab pos="952500" algn="l"/>
              </a:tabLst>
              <a:defRPr/>
            </a:pPr>
            <a:r>
              <a:rPr lang="en-US" sz="2400" b="1" dirty="0">
                <a:solidFill>
                  <a:srgbClr val="66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sym typeface="Comic Sans MS" pitchFamily="66" charset="0"/>
              </a:rPr>
              <a:t>The Standard Model of Particles Physics:</a:t>
            </a:r>
          </a:p>
        </p:txBody>
      </p:sp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524000"/>
            <a:ext cx="1947862" cy="2808288"/>
          </a:xfrm>
          <a:prstGeom prst="rect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Object 11"/>
          <p:cNvGraphicFramePr>
            <a:graphicFrameLocks noChangeAspect="1"/>
          </p:cNvGraphicFramePr>
          <p:nvPr>
            <p:extLst/>
          </p:nvPr>
        </p:nvGraphicFramePr>
        <p:xfrm>
          <a:off x="6491288" y="1524000"/>
          <a:ext cx="1665287" cy="277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805" name="Image" r:id="rId4" imgW="2755556" imgH="4596825" progId="Photoshop.Image.7">
                  <p:embed/>
                </p:oleObj>
              </mc:Choice>
              <mc:Fallback>
                <p:oleObj name="Image" r:id="rId4" imgW="2755556" imgH="4596825" progId="Photoshop.Image.7">
                  <p:embed/>
                  <p:pic>
                    <p:nvPicPr>
                      <p:cNvPr id="4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1288" y="1524000"/>
                        <a:ext cx="1665287" cy="2779712"/>
                      </a:xfrm>
                      <a:prstGeom prst="rect">
                        <a:avLst/>
                      </a:prstGeom>
                      <a:noFill/>
                      <a:ln w="38100" cap="flat" cmpd="sng" algn="ctr">
                        <a:solidFill>
                          <a:srgbClr val="000000"/>
                        </a:solidFill>
                        <a:prstDash val="solid"/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524000"/>
            <a:ext cx="1944688" cy="1916113"/>
          </a:xfrm>
          <a:prstGeom prst="rect">
            <a:avLst/>
          </a:prstGeom>
          <a:noFill/>
          <a:ln w="38100" algn="ctr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4">
            <a:hlinkClick r:id="" action="ppaction://hlinkshowjump?jump=nextslide"/>
          </p:cNvPr>
          <p:cNvSpPr txBox="1">
            <a:spLocks noChangeArrowheads="1"/>
          </p:cNvSpPr>
          <p:nvPr/>
        </p:nvSpPr>
        <p:spPr bwMode="auto">
          <a:xfrm>
            <a:off x="3711575" y="3733800"/>
            <a:ext cx="1801813" cy="646331"/>
          </a:xfrm>
          <a:prstGeom prst="rect">
            <a:avLst/>
          </a:prstGeom>
          <a:solidFill>
            <a:schemeClr val="tx2"/>
          </a:solidFill>
          <a:ln w="38100">
            <a:solidFill>
              <a:srgbClr val="020202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mic Sans MS" pitchFamily="66" charset="0"/>
              </a:rPr>
              <a:t>Nobel Prize 1979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850" y="5029200"/>
            <a:ext cx="88310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</a:rPr>
              <a:t>“Scientific thought and its creation is a common and shared heritage of mankind”</a:t>
            </a:r>
          </a:p>
          <a:p>
            <a:r>
              <a:rPr lang="en-US" sz="2000" dirty="0">
                <a:solidFill>
                  <a:srgbClr val="92D050"/>
                </a:solidFill>
              </a:rPr>
              <a:t>Salam in Ideals and Realities</a:t>
            </a:r>
          </a:p>
        </p:txBody>
      </p:sp>
    </p:spTree>
    <p:extLst>
      <p:ext uri="{BB962C8B-B14F-4D97-AF65-F5344CB8AC3E}">
        <p14:creationId xmlns:p14="http://schemas.microsoft.com/office/powerpoint/2010/main" val="331566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DE7274D-0199-481A-972D-69DF5DFE6BA1}"/>
              </a:ext>
            </a:extLst>
          </p:cNvPr>
          <p:cNvSpPr txBox="1"/>
          <p:nvPr/>
        </p:nvSpPr>
        <p:spPr>
          <a:xfrm>
            <a:off x="703255" y="166047"/>
            <a:ext cx="7922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Overview of the principles of the construction of EW standard model</a:t>
            </a:r>
            <a:endParaRPr lang="en-SG" sz="2000" dirty="0">
              <a:solidFill>
                <a:schemeClr val="accent6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8FA93-5CBB-460A-AFA7-1B85145C8FC4}"/>
                  </a:ext>
                </a:extLst>
              </p:cNvPr>
              <p:cNvSpPr txBox="1"/>
              <p:nvPr/>
            </p:nvSpPr>
            <p:spPr>
              <a:xfrm>
                <a:off x="530810" y="835803"/>
                <a:ext cx="8325164" cy="5090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The standard model is built within local quantum field theory.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i.e., 		                              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It is based on two symmetries; </a:t>
                </a:r>
                <a:r>
                  <a:rPr lang="en-US" sz="1600" dirty="0">
                    <a:solidFill>
                      <a:srgbClr val="92D050"/>
                    </a:solidFill>
                  </a:rPr>
                  <a:t>Lorentz symmetry </a:t>
                </a:r>
                <a:r>
                  <a:rPr lang="en-US" sz="1600" dirty="0">
                    <a:solidFill>
                      <a:schemeClr val="bg1"/>
                    </a:solidFill>
                  </a:rPr>
                  <a:t>and</a:t>
                </a:r>
                <a:r>
                  <a:rPr lang="en-US" sz="1600" dirty="0">
                    <a:solidFill>
                      <a:srgbClr val="92D050"/>
                    </a:solidFill>
                  </a:rPr>
                  <a:t> a gauge symmetry</a:t>
                </a:r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</a:t>
                </a:r>
              </a:p>
              <a:p>
                <a:r>
                  <a:rPr lang="en-US" sz="1600" b="1" dirty="0">
                    <a:solidFill>
                      <a:schemeClr val="bg1"/>
                    </a:solidFill>
                  </a:rPr>
                  <a:t>       </a:t>
                </a:r>
                <a:r>
                  <a:rPr lang="en-US" sz="1600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Lorentz Transformation: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        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 </m:t>
                    </m:r>
                    <m:sSubSup>
                      <m:sSub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Global gauge transformation: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Local gauge transformation:	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	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Interactions of fermion with gauge boson are introduced when global symmetry is extended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into local symmetry  (Gauge Principle).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The SM is a gauge theory based on the gauge 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The gauge symmetry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𝑆𝑈</m:t>
                        </m:r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e>
                      <m:sub>
                        <m: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r>
                      <a:rPr lang="en-US" sz="16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muct be broken spontaneously to impart mass to </a:t>
                </a:r>
              </a:p>
              <a:p>
                <a:r>
                  <a:rPr lang="en-US" sz="1600" dirty="0">
                    <a:solidFill>
                      <a:schemeClr val="bg1"/>
                    </a:solidFill>
                  </a:rPr>
                  <a:t>       the some gauge bosons (and fermions)  in the SM. </a:t>
                </a:r>
              </a:p>
              <a:p>
                <a:endParaRPr lang="en-US" sz="16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chemeClr val="bg1"/>
                    </a:solidFill>
                  </a:rPr>
                  <a:t>The theory of interactions must be renormalizable to obtain finite predictions for observables.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B8FA93-5CBB-460A-AFA7-1B85145C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10" y="835803"/>
                <a:ext cx="8325164" cy="5090176"/>
              </a:xfrm>
              <a:prstGeom prst="rect">
                <a:avLst/>
              </a:prstGeom>
              <a:blipFill>
                <a:blip r:embed="rId2"/>
                <a:stretch>
                  <a:fillRect l="-293" t="-359" b="-5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459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EE756D-AF54-4F4A-9430-73A661B1DDA5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F168BB-3F0A-43C9-998F-4AFF012097FD}"/>
                  </a:ext>
                </a:extLst>
              </p:cNvPr>
              <p:cNvSpPr txBox="1"/>
              <p:nvPr/>
            </p:nvSpPr>
            <p:spPr>
              <a:xfrm>
                <a:off x="680902" y="864275"/>
                <a:ext cx="7736990" cy="35318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A field theory is a physical theory which deals with a system of field(s).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State of the field is specified by field functions.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			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=1,2,3…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solidFill>
                      <a:schemeClr val="bg1"/>
                    </a:solidFill>
                  </a:rPr>
                  <a:t>Time evolution of field functions is described by Euler’s Lagrange equations.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Where,		 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𝜕</m:t>
                                </m:r>
                              </m:e>
                              <m:sub>
                                <m:r>
                                  <a:rPr lang="en-US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sub>
                            </m:s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F168BB-3F0A-43C9-998F-4AFF0120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902" y="864275"/>
                <a:ext cx="7736990" cy="3531801"/>
              </a:xfrm>
              <a:prstGeom prst="rect">
                <a:avLst/>
              </a:prstGeom>
              <a:blipFill>
                <a:blip r:embed="rId2"/>
                <a:stretch>
                  <a:fillRect l="-709" t="-1036" b="-21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5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E7F3F-BDDB-4530-911B-9F508601249D}"/>
                  </a:ext>
                </a:extLst>
              </p:cNvPr>
              <p:cNvSpPr txBox="1"/>
              <p:nvPr/>
            </p:nvSpPr>
            <p:spPr>
              <a:xfrm>
                <a:off x="536377" y="875072"/>
                <a:ext cx="7769423" cy="1762085"/>
              </a:xfrm>
              <a:prstGeom prst="rect">
                <a:avLst/>
              </a:prstGeom>
              <a:noFill/>
              <a:ln>
                <a:solidFill>
                  <a:schemeClr val="bg2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1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b="1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,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𝜇𝜈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1" dirty="0">
                  <a:solidFill>
                    <a:schemeClr val="accent6">
                      <a:lumMod val="60000"/>
                      <a:lumOff val="40000"/>
                    </a:schemeClr>
                  </a:solidFill>
                </a:endParaRPr>
              </a:p>
              <a:p>
                <a:endParaRPr lang="en-US" i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e>
                      <m:sup>
                        <m: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accent6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sub>
                        </m:sSub>
                      </m:den>
                    </m:f>
                    <m:r>
                      <a:rPr lang="en-US" i="1" smtClean="0">
                        <a:solidFill>
                          <a:schemeClr val="accent6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68E7F3F-BDDB-4530-911B-9F5086012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77" y="875072"/>
                <a:ext cx="7769423" cy="1762085"/>
              </a:xfrm>
              <a:prstGeom prst="rect">
                <a:avLst/>
              </a:prstGeom>
              <a:blipFill>
                <a:blip r:embed="rId3"/>
                <a:stretch>
                  <a:fillRect t="-1375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E35092DF-8A95-4B12-B364-0DA662EF3DE3}"/>
              </a:ext>
            </a:extLst>
          </p:cNvPr>
          <p:cNvSpPr txBox="1"/>
          <p:nvPr/>
        </p:nvSpPr>
        <p:spPr>
          <a:xfrm>
            <a:off x="2282388" y="166047"/>
            <a:ext cx="45756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quick review of quantum field theory</a:t>
            </a:r>
            <a:endParaRPr lang="en-SG" sz="2000" dirty="0">
              <a:solidFill>
                <a:schemeClr val="accent5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0E48E6-B5D9-4B1B-B6D7-D03EC897D2CF}"/>
              </a:ext>
            </a:extLst>
          </p:cNvPr>
          <p:cNvSpPr/>
          <p:nvPr/>
        </p:nvSpPr>
        <p:spPr>
          <a:xfrm>
            <a:off x="427297" y="533400"/>
            <a:ext cx="1188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Notations: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B194A-4B39-4C80-BF6E-EBA6E24F0616}"/>
                  </a:ext>
                </a:extLst>
              </p:cNvPr>
              <p:cNvSpPr txBox="1"/>
              <p:nvPr/>
            </p:nvSpPr>
            <p:spPr>
              <a:xfrm>
                <a:off x="457200" y="2667000"/>
                <a:ext cx="6712863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Lorentz Transformation: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  </m:t>
                        </m:r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b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bSup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  </a:t>
                </a:r>
                <a:r>
                  <a:rPr lang="en-US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for which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solidFill>
                              <a:schemeClr val="accent6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rPr>
                  <a:t> is invariant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0B194A-4B39-4C80-BF6E-EBA6E24F0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667000"/>
                <a:ext cx="6712863" cy="391646"/>
              </a:xfrm>
              <a:prstGeom prst="rect">
                <a:avLst/>
              </a:prstGeom>
              <a:blipFill>
                <a:blip r:embed="rId4"/>
                <a:stretch>
                  <a:fillRect l="-727" t="-7813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B279FE2A-BB36-413E-B793-5801C4774368}"/>
              </a:ext>
            </a:extLst>
          </p:cNvPr>
          <p:cNvSpPr txBox="1"/>
          <p:nvPr/>
        </p:nvSpPr>
        <p:spPr>
          <a:xfrm>
            <a:off x="501393" y="3745468"/>
            <a:ext cx="2318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Classification of fields: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C43CD2C2-0AA8-4929-9A9B-0438B1271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562655"/>
              </p:ext>
            </p:extLst>
          </p:nvPr>
        </p:nvGraphicFramePr>
        <p:xfrm>
          <a:off x="567767" y="4093060"/>
          <a:ext cx="4166465" cy="1115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4" name="Equation" r:id="rId5" imgW="2844720" imgH="761760" progId="Equation.DSMT4">
                  <p:embed/>
                </p:oleObj>
              </mc:Choice>
              <mc:Fallback>
                <p:oleObj name="Equation" r:id="rId5" imgW="284472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767" y="4093060"/>
                        <a:ext cx="4166465" cy="111558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B90A7753-A496-47E1-88BD-81C1C36D03C1}"/>
              </a:ext>
            </a:extLst>
          </p:cNvPr>
          <p:cNvSpPr txBox="1"/>
          <p:nvPr/>
        </p:nvSpPr>
        <p:spPr>
          <a:xfrm>
            <a:off x="764697" y="5358825"/>
            <a:ext cx="76212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Lorentz invariance is implied if Lagrangian is built using these fields and their 4-derivative.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All it requires that in each term all Lorentz indices must be fully contracted.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9974C5-5CA7-4B2F-9ABE-C28729E6B55D}"/>
                  </a:ext>
                </a:extLst>
              </p:cNvPr>
              <p:cNvSpPr/>
              <p:nvPr/>
            </p:nvSpPr>
            <p:spPr>
              <a:xfrm>
                <a:off x="5334000" y="1319081"/>
                <a:ext cx="2347950" cy="897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𝜇𝜈</m:t>
                          </m:r>
                        </m:sup>
                      </m:sSup>
                      <m:r>
                        <a:rPr lang="en-US" sz="1400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99974C5-5CA7-4B2F-9ABE-C28729E6B5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000" y="1319081"/>
                <a:ext cx="2347950" cy="8971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9046FD-268E-40D8-A76C-24E21B76B6C0}"/>
                  </a:ext>
                </a:extLst>
              </p:cNvPr>
              <p:cNvSpPr/>
              <p:nvPr/>
            </p:nvSpPr>
            <p:spPr>
              <a:xfrm>
                <a:off x="559641" y="2999650"/>
                <a:ext cx="1954959" cy="528734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Proper </a:t>
                </a:r>
                <a:r>
                  <a:rPr lang="en-US" sz="1400" dirty="0" err="1">
                    <a:solidFill>
                      <a:schemeClr val="bg1"/>
                    </a:solidFill>
                  </a:rPr>
                  <a:t>orthocronus</a:t>
                </a:r>
                <a:r>
                  <a:rPr lang="en-US" sz="1400" dirty="0">
                    <a:solidFill>
                      <a:schemeClr val="bg1"/>
                    </a:solidFill>
                  </a:rPr>
                  <a:t> LT</a:t>
                </a:r>
              </a:p>
              <a:p>
                <a:r>
                  <a:rPr lang="en-US" sz="1400" dirty="0">
                    <a:solidFill>
                      <a:schemeClr val="bg1"/>
                    </a:solidFill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det</m:t>
                    </m:r>
                    <m:d>
                      <m:d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&amp; </m:t>
                    </m:r>
                    <m:sSubSup>
                      <m:sSubSupPr>
                        <m:ctrlP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0</m:t>
                        </m:r>
                      </m:sub>
                      <m:sup>
                        <m:r>
                          <a:rPr lang="en-US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en-US" sz="1400" dirty="0">
                    <a:solidFill>
                      <a:schemeClr val="bg1"/>
                    </a:solidFill>
                  </a:rPr>
                  <a:t>)</a:t>
                </a:r>
                <a:endParaRPr lang="en-US" sz="1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F9046FD-268E-40D8-A76C-24E21B76B6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641" y="2999650"/>
                <a:ext cx="1954959" cy="528734"/>
              </a:xfrm>
              <a:prstGeom prst="rect">
                <a:avLst/>
              </a:prstGeom>
              <a:blipFill>
                <a:blip r:embed="rId8"/>
                <a:stretch>
                  <a:fillRect l="-935" t="-2299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DCF10B-7C4A-4928-AE91-B63ED1066AD8}"/>
                  </a:ext>
                </a:extLst>
              </p:cNvPr>
              <p:cNvSpPr txBox="1"/>
              <p:nvPr/>
            </p:nvSpPr>
            <p:spPr>
              <a:xfrm>
                <a:off x="4953000" y="4191000"/>
                <a:ext cx="3851330" cy="861774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bg2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Natural Units: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=ℏ=1</m:t>
                    </m:r>
                  </m:oMath>
                </a14:m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16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1600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GeV</m:t>
                        </m:r>
                      </m:e>
                      <m:sup>
                        <m:r>
                          <a:rPr lang="en-US" sz="1600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accent6">
                        <a:lumMod val="60000"/>
                        <a:lumOff val="40000"/>
                      </a:schemeClr>
                    </a:solidFill>
                  </a:rPr>
                  <a:t>	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DCF10B-7C4A-4928-AE91-B63ED1066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4191000"/>
                <a:ext cx="3851330" cy="861774"/>
              </a:xfrm>
              <a:prstGeom prst="rect">
                <a:avLst/>
              </a:prstGeom>
              <a:blipFill>
                <a:blip r:embed="rId9"/>
                <a:stretch>
                  <a:fillRect l="-790" t="-1399" r="-158"/>
                </a:stretch>
              </a:blipFill>
              <a:ln>
                <a:solidFill>
                  <a:schemeClr val="bg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181C2551-64FF-4012-92E3-B0E688DBA1B5}"/>
              </a:ext>
            </a:extLst>
          </p:cNvPr>
          <p:cNvSpPr/>
          <p:nvPr/>
        </p:nvSpPr>
        <p:spPr>
          <a:xfrm rot="16200000">
            <a:off x="4840897" y="977168"/>
            <a:ext cx="232166" cy="4177526"/>
          </a:xfrm>
          <a:prstGeom prst="leftBrac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C94BB-983F-456C-863E-30034187B223}"/>
                  </a:ext>
                </a:extLst>
              </p:cNvPr>
              <p:cNvSpPr txBox="1"/>
              <p:nvPr/>
            </p:nvSpPr>
            <p:spPr>
              <a:xfrm>
                <a:off x="4156945" y="3276600"/>
                <a:ext cx="1594924" cy="3150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𝜈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CC94BB-983F-456C-863E-30034187B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945" y="3276600"/>
                <a:ext cx="1594924" cy="315086"/>
              </a:xfrm>
              <a:prstGeom prst="rect">
                <a:avLst/>
              </a:prstGeom>
              <a:blipFill>
                <a:blip r:embed="rId10"/>
                <a:stretch>
                  <a:fillRect l="-1908" t="-1961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41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2" grpId="0" animBg="1"/>
      <p:bldP spid="13" grpId="0" animBg="1"/>
      <p:bldP spid="9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25529</TotalTime>
  <Words>4070</Words>
  <Application>Microsoft Office PowerPoint</Application>
  <PresentationFormat>On-screen Show (4:3)</PresentationFormat>
  <Paragraphs>637</Paragraphs>
  <Slides>45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Cambria Math</vt:lpstr>
      <vt:lpstr>Comic Sans MS</vt:lpstr>
      <vt:lpstr>Tahoma</vt:lpstr>
      <vt:lpstr>Office Theme</vt:lpstr>
      <vt:lpstr>Image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Faisal Akram</dc:creator>
  <cp:lastModifiedBy>Faisal Akram</cp:lastModifiedBy>
  <cp:revision>1025</cp:revision>
  <dcterms:created xsi:type="dcterms:W3CDTF">2014-04-09T17:46:35Z</dcterms:created>
  <dcterms:modified xsi:type="dcterms:W3CDTF">2018-08-08T10:15:00Z</dcterms:modified>
</cp:coreProperties>
</file>